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</p:sldIdLst>
  <p:sldSz cx="9144000" cy="6858000" type="screen4x3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症例番号1" id="{151AC0F5-2103-4C9B-A9E9-4C504027E31F}">
          <p14:sldIdLst>
            <p14:sldId id="256"/>
            <p14:sldId id="257"/>
            <p14:sldId id="259"/>
            <p14:sldId id="261"/>
            <p14:sldId id="260"/>
          </p14:sldIdLst>
        </p14:section>
        <p14:section name="症例番号2" id="{49D33057-E18B-4CA9-8FD8-480DD23199FE}">
          <p14:sldIdLst>
            <p14:sldId id="262"/>
            <p14:sldId id="263"/>
            <p14:sldId id="264"/>
            <p14:sldId id="265"/>
            <p14:sldId id="266"/>
          </p14:sldIdLst>
        </p14:section>
        <p14:section name="症例番号3" id="{3EC0ABC8-C377-4A34-BB30-322EE1E9F223}">
          <p14:sldIdLst>
            <p14:sldId id="267"/>
            <p14:sldId id="268"/>
            <p14:sldId id="269"/>
            <p14:sldId id="270"/>
            <p14:sldId id="271"/>
          </p14:sldIdLst>
        </p14:section>
        <p14:section name="症例番号4" id="{E028849C-D116-47AE-9276-893AF3EF2E6E}">
          <p14:sldIdLst>
            <p14:sldId id="272"/>
            <p14:sldId id="273"/>
            <p14:sldId id="274"/>
            <p14:sldId id="275"/>
            <p14:sldId id="276"/>
          </p14:sldIdLst>
        </p14:section>
        <p14:section name="症例番号5" id="{9D3EA413-2BC4-4C05-AD24-EDF33B2B6F0C}">
          <p14:sldIdLst>
            <p14:sldId id="277"/>
            <p14:sldId id="278"/>
            <p14:sldId id="279"/>
            <p14:sldId id="280"/>
            <p14:sldId id="281"/>
          </p14:sldIdLst>
        </p14:section>
        <p14:section name="症例番号6" id="{9849F6EF-B1A6-4A68-A365-3D96E99CA7E0}">
          <p14:sldIdLst>
            <p14:sldId id="282"/>
            <p14:sldId id="283"/>
            <p14:sldId id="284"/>
            <p14:sldId id="285"/>
            <p14:sldId id="286"/>
          </p14:sldIdLst>
        </p14:section>
        <p14:section name="症例番号7" id="{FE0853E5-E1C2-4DA8-8916-199E2ED7EB86}">
          <p14:sldIdLst>
            <p14:sldId id="287"/>
            <p14:sldId id="288"/>
            <p14:sldId id="289"/>
            <p14:sldId id="290"/>
            <p14:sldId id="291"/>
          </p14:sldIdLst>
        </p14:section>
        <p14:section name="症例番号8" id="{8000E935-F040-4F4D-8834-C71B7CB4D9A3}">
          <p14:sldIdLst>
            <p14:sldId id="292"/>
            <p14:sldId id="293"/>
            <p14:sldId id="294"/>
            <p14:sldId id="295"/>
            <p14:sldId id="296"/>
          </p14:sldIdLst>
        </p14:section>
        <p14:section name="症例番号9" id="{6E91A597-07D3-447B-96F7-27F5C5B45999}">
          <p14:sldIdLst>
            <p14:sldId id="297"/>
            <p14:sldId id="298"/>
            <p14:sldId id="299"/>
            <p14:sldId id="300"/>
            <p14:sldId id="301"/>
          </p14:sldIdLst>
        </p14:section>
        <p14:section name="症例番号10" id="{3D88F7FE-8E63-45D1-A8E4-991518F7438C}">
          <p14:sldIdLst>
            <p14:sldId id="302"/>
            <p14:sldId id="303"/>
            <p14:sldId id="304"/>
            <p14:sldId id="305"/>
            <p14:sldId id="30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82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3E26909-C8E8-5468-7259-1312392234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10402-E96B-41DB-95ED-717EBCBFF567}" type="datetimeFigureOut">
              <a:rPr lang="ja-JP" altLang="en-US"/>
              <a:pPr>
                <a:defRPr/>
              </a:pPr>
              <a:t>2025/4/9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6333C05-4B4D-12DA-456C-A3561836D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98D7F48-B876-9348-3A18-2A6D413C4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EBF5BD-6FC3-4786-A58A-6B85385C9E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88029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40D562E-BD7B-EC0C-5DAD-C898B7860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8281D-60F6-4638-9353-184C01C1B77D}" type="datetimeFigureOut">
              <a:rPr lang="ja-JP" altLang="en-US"/>
              <a:pPr>
                <a:defRPr/>
              </a:pPr>
              <a:t>2025/4/9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5A46646-28BC-E57A-3894-B0EC09466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C42F251-EDDD-BF61-5EE1-237203A20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11273-EA88-4EF0-87C5-1E718FD5C17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20675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EA1C744-379C-BFC2-4C6D-5244899C7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020F6-9283-4DE4-97B1-6380256D6EFE}" type="datetimeFigureOut">
              <a:rPr lang="ja-JP" altLang="en-US"/>
              <a:pPr>
                <a:defRPr/>
              </a:pPr>
              <a:t>2025/4/9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05D410D-7874-F1AB-3617-3DA68E279A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DC8C252-7694-B4A7-40EC-B5F0A7B48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842F6-1BF3-4EE4-BA97-16685BD2352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46977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FECB1F8-349B-36D8-E31E-78FF46BEB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56786-A915-4B6A-9DD9-823113C88D8A}" type="datetimeFigureOut">
              <a:rPr lang="ja-JP" altLang="en-US"/>
              <a:pPr>
                <a:defRPr/>
              </a:pPr>
              <a:t>2025/4/9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F1BD1C0-1E47-E919-E6E2-855DDF877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78EDEA1-E4E8-5C9B-B90F-C8C544793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5E355-230D-40C5-953B-4C513B4AFA5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46203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D08C0D-08B4-0DF0-98C7-0EB88CD22E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5805B-1130-4CB3-89AA-CB60335D51DC}" type="datetimeFigureOut">
              <a:rPr lang="ja-JP" altLang="en-US"/>
              <a:pPr>
                <a:defRPr/>
              </a:pPr>
              <a:t>2025/4/9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89C75D2-E9E7-F934-46DB-C210E4134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C689718-FD78-5AEE-C280-215955C7B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E2439-1A76-45F5-9102-611C9E6DDC5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56045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3">
            <a:extLst>
              <a:ext uri="{FF2B5EF4-FFF2-40B4-BE49-F238E27FC236}">
                <a16:creationId xmlns:a16="http://schemas.microsoft.com/office/drawing/2014/main" id="{55210D97-AC37-3B47-C301-360620AF21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3243E2-A520-454E-9DEE-5B576C0900F6}" type="datetimeFigureOut">
              <a:rPr lang="ja-JP" altLang="en-US"/>
              <a:pPr>
                <a:defRPr/>
              </a:pPr>
              <a:t>2025/4/9</a:t>
            </a:fld>
            <a:endParaRPr lang="ja-JP" altLang="en-US"/>
          </a:p>
        </p:txBody>
      </p:sp>
      <p:sp>
        <p:nvSpPr>
          <p:cNvPr id="6" name="フッター プレースホルダー 4">
            <a:extLst>
              <a:ext uri="{FF2B5EF4-FFF2-40B4-BE49-F238E27FC236}">
                <a16:creationId xmlns:a16="http://schemas.microsoft.com/office/drawing/2014/main" id="{599E1038-9ADC-D25C-337C-2CA5C06C52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>
            <a:extLst>
              <a:ext uri="{FF2B5EF4-FFF2-40B4-BE49-F238E27FC236}">
                <a16:creationId xmlns:a16="http://schemas.microsoft.com/office/drawing/2014/main" id="{1D87BE63-67E8-C978-BBDF-E2A7949DD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533EF-630D-4C1A-9D34-DD127B9DDBD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8170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3">
            <a:extLst>
              <a:ext uri="{FF2B5EF4-FFF2-40B4-BE49-F238E27FC236}">
                <a16:creationId xmlns:a16="http://schemas.microsoft.com/office/drawing/2014/main" id="{CAA3887F-2E77-960F-CB53-9AA87CEC2B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9974B2-713B-4B10-8FB9-D9F604BE0168}" type="datetimeFigureOut">
              <a:rPr lang="ja-JP" altLang="en-US"/>
              <a:pPr>
                <a:defRPr/>
              </a:pPr>
              <a:t>2025/4/9</a:t>
            </a:fld>
            <a:endParaRPr lang="ja-JP" altLang="en-US"/>
          </a:p>
        </p:txBody>
      </p:sp>
      <p:sp>
        <p:nvSpPr>
          <p:cNvPr id="8" name="フッター プレースホルダー 4">
            <a:extLst>
              <a:ext uri="{FF2B5EF4-FFF2-40B4-BE49-F238E27FC236}">
                <a16:creationId xmlns:a16="http://schemas.microsoft.com/office/drawing/2014/main" id="{300B032E-D0CC-BCDF-EEC1-6B8E60B1A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ー 5">
            <a:extLst>
              <a:ext uri="{FF2B5EF4-FFF2-40B4-BE49-F238E27FC236}">
                <a16:creationId xmlns:a16="http://schemas.microsoft.com/office/drawing/2014/main" id="{FD1A3853-AAD0-0887-824D-AE17D879C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E3A23-32E9-46FD-94D6-6A668336500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56604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3">
            <a:extLst>
              <a:ext uri="{FF2B5EF4-FFF2-40B4-BE49-F238E27FC236}">
                <a16:creationId xmlns:a16="http://schemas.microsoft.com/office/drawing/2014/main" id="{9CFBFDC6-E2E0-8C0F-C17F-4067264E9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C11F5-8CA9-4AD1-88A3-4D4B8A35D112}" type="datetimeFigureOut">
              <a:rPr lang="ja-JP" altLang="en-US"/>
              <a:pPr>
                <a:defRPr/>
              </a:pPr>
              <a:t>2025/4/9</a:t>
            </a:fld>
            <a:endParaRPr lang="ja-JP" altLang="en-US"/>
          </a:p>
        </p:txBody>
      </p:sp>
      <p:sp>
        <p:nvSpPr>
          <p:cNvPr id="4" name="フッター プレースホルダー 4">
            <a:extLst>
              <a:ext uri="{FF2B5EF4-FFF2-40B4-BE49-F238E27FC236}">
                <a16:creationId xmlns:a16="http://schemas.microsoft.com/office/drawing/2014/main" id="{4D720734-0828-0A80-3455-9C7C9CD16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5">
            <a:extLst>
              <a:ext uri="{FF2B5EF4-FFF2-40B4-BE49-F238E27FC236}">
                <a16:creationId xmlns:a16="http://schemas.microsoft.com/office/drawing/2014/main" id="{98D930AD-C6BA-D380-8658-5168B3BA0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0570D-E2E6-4376-8F5F-8B81791FD19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57998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>
            <a:extLst>
              <a:ext uri="{FF2B5EF4-FFF2-40B4-BE49-F238E27FC236}">
                <a16:creationId xmlns:a16="http://schemas.microsoft.com/office/drawing/2014/main" id="{CE67C0C1-E7BF-AB23-8480-40759433F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9347E-B7F2-46FE-9993-E47FE2F9668F}" type="datetimeFigureOut">
              <a:rPr lang="ja-JP" altLang="en-US"/>
              <a:pPr>
                <a:defRPr/>
              </a:pPr>
              <a:t>2025/4/9</a:t>
            </a:fld>
            <a:endParaRPr lang="ja-JP" altLang="en-US"/>
          </a:p>
        </p:txBody>
      </p:sp>
      <p:sp>
        <p:nvSpPr>
          <p:cNvPr id="3" name="フッター プレースホルダー 4">
            <a:extLst>
              <a:ext uri="{FF2B5EF4-FFF2-40B4-BE49-F238E27FC236}">
                <a16:creationId xmlns:a16="http://schemas.microsoft.com/office/drawing/2014/main" id="{023AFC8A-3EB0-85A6-B452-A54BDD464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ー 5">
            <a:extLst>
              <a:ext uri="{FF2B5EF4-FFF2-40B4-BE49-F238E27FC236}">
                <a16:creationId xmlns:a16="http://schemas.microsoft.com/office/drawing/2014/main" id="{7831C734-EAF4-5529-5660-28306B0F3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0F0EA1-2CB4-46A0-A90D-BBE04FC70E7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6824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>
            <a:extLst>
              <a:ext uri="{FF2B5EF4-FFF2-40B4-BE49-F238E27FC236}">
                <a16:creationId xmlns:a16="http://schemas.microsoft.com/office/drawing/2014/main" id="{F93EB3B9-66C4-86C7-C41E-CB398343D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7ADAE-4978-4950-81F0-5FE0AE7AAFF5}" type="datetimeFigureOut">
              <a:rPr lang="ja-JP" altLang="en-US"/>
              <a:pPr>
                <a:defRPr/>
              </a:pPr>
              <a:t>2025/4/9</a:t>
            </a:fld>
            <a:endParaRPr lang="ja-JP" altLang="en-US"/>
          </a:p>
        </p:txBody>
      </p:sp>
      <p:sp>
        <p:nvSpPr>
          <p:cNvPr id="6" name="フッター プレースホルダー 4">
            <a:extLst>
              <a:ext uri="{FF2B5EF4-FFF2-40B4-BE49-F238E27FC236}">
                <a16:creationId xmlns:a16="http://schemas.microsoft.com/office/drawing/2014/main" id="{BCEED9F6-2A19-F72A-FBE2-7086B5C19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>
            <a:extLst>
              <a:ext uri="{FF2B5EF4-FFF2-40B4-BE49-F238E27FC236}">
                <a16:creationId xmlns:a16="http://schemas.microsoft.com/office/drawing/2014/main" id="{FF4CDE12-94F2-8616-E523-051F08106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00ED5-62FC-43B4-B6F0-17C0BCC5C8B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48701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>
            <a:extLst>
              <a:ext uri="{FF2B5EF4-FFF2-40B4-BE49-F238E27FC236}">
                <a16:creationId xmlns:a16="http://schemas.microsoft.com/office/drawing/2014/main" id="{52EA6DD6-ABA2-70D1-C929-C866C3208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B752E-E55F-458D-A89A-734365BE27D9}" type="datetimeFigureOut">
              <a:rPr lang="ja-JP" altLang="en-US"/>
              <a:pPr>
                <a:defRPr/>
              </a:pPr>
              <a:t>2025/4/9</a:t>
            </a:fld>
            <a:endParaRPr lang="ja-JP" altLang="en-US"/>
          </a:p>
        </p:txBody>
      </p:sp>
      <p:sp>
        <p:nvSpPr>
          <p:cNvPr id="6" name="フッター プレースホルダー 4">
            <a:extLst>
              <a:ext uri="{FF2B5EF4-FFF2-40B4-BE49-F238E27FC236}">
                <a16:creationId xmlns:a16="http://schemas.microsoft.com/office/drawing/2014/main" id="{9F35E394-04F1-0E33-E91D-845C54C88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>
            <a:extLst>
              <a:ext uri="{FF2B5EF4-FFF2-40B4-BE49-F238E27FC236}">
                <a16:creationId xmlns:a16="http://schemas.microsoft.com/office/drawing/2014/main" id="{F11619A2-1873-D4A8-5E49-EA30FF0EB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B5C35E-5CA3-4D3B-8260-FB1BED4BFC3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7386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ー 1">
            <a:extLst>
              <a:ext uri="{FF2B5EF4-FFF2-40B4-BE49-F238E27FC236}">
                <a16:creationId xmlns:a16="http://schemas.microsoft.com/office/drawing/2014/main" id="{5BD5A55A-7606-3086-087E-541AA3DE199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1027" name="テキスト プレースホルダー 2">
            <a:extLst>
              <a:ext uri="{FF2B5EF4-FFF2-40B4-BE49-F238E27FC236}">
                <a16:creationId xmlns:a16="http://schemas.microsoft.com/office/drawing/2014/main" id="{F9540175-0846-469D-D898-46A520DBACC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055D74B-1B56-F513-F62C-4202FC47F0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245379B-6CFB-4738-8CC9-8F0CDCD4711C}" type="datetimeFigureOut">
              <a:rPr lang="ja-JP" altLang="en-US"/>
              <a:pPr>
                <a:defRPr/>
              </a:pPr>
              <a:t>2025/4/9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D554BE7-1C86-C4AA-484E-64776FBFB5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D4D6B93-505B-2616-9DEE-8B3CFE5636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3D1A8B2-8DA6-49F9-9DEF-CBD67E71671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691274F0-71E0-43D0-1578-887675EC81A4}"/>
              </a:ext>
            </a:extLst>
          </p:cNvPr>
          <p:cNvGraphicFramePr>
            <a:graphicFrameLocks noGrp="1"/>
          </p:cNvGraphicFramePr>
          <p:nvPr/>
        </p:nvGraphicFramePr>
        <p:xfrm>
          <a:off x="395288" y="3357563"/>
          <a:ext cx="3960812" cy="1727200"/>
        </p:xfrm>
        <a:graphic>
          <a:graphicData uri="http://schemas.openxmlformats.org/drawingml/2006/table">
            <a:tbl>
              <a:tblPr/>
              <a:tblGrid>
                <a:gridCol w="39608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82214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主訴：</a:t>
                      </a:r>
                    </a:p>
                  </a:txBody>
                  <a:tcPr marL="9526" marR="9526" marT="95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4986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家族歴：</a:t>
                      </a:r>
                    </a:p>
                  </a:txBody>
                  <a:tcPr marL="9526" marR="9526" marT="95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F7EE7C6B-F3ED-BD1B-4900-4AE700C41E4B}"/>
              </a:ext>
            </a:extLst>
          </p:cNvPr>
          <p:cNvGraphicFramePr>
            <a:graphicFrameLocks noGrp="1"/>
          </p:cNvGraphicFramePr>
          <p:nvPr/>
        </p:nvGraphicFramePr>
        <p:xfrm>
          <a:off x="4500563" y="3357563"/>
          <a:ext cx="4103687" cy="1727200"/>
        </p:xfrm>
        <a:graphic>
          <a:graphicData uri="http://schemas.openxmlformats.org/drawingml/2006/table">
            <a:tbl>
              <a:tblPr/>
              <a:tblGrid>
                <a:gridCol w="41036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6360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既住歴：</a:t>
                      </a:r>
                    </a:p>
                  </a:txBody>
                  <a:tcPr marL="9523" marR="9523" marT="95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360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現病歴：</a:t>
                      </a:r>
                    </a:p>
                  </a:txBody>
                  <a:tcPr marL="9523" marR="9523" marT="95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BBA5DB24-263E-1591-8BB3-08E457BF19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5240021"/>
              </p:ext>
            </p:extLst>
          </p:nvPr>
        </p:nvGraphicFramePr>
        <p:xfrm>
          <a:off x="395288" y="115888"/>
          <a:ext cx="8081961" cy="3082926"/>
        </p:xfrm>
        <a:graphic>
          <a:graphicData uri="http://schemas.openxmlformats.org/drawingml/2006/table">
            <a:tbl>
              <a:tblPr/>
              <a:tblGrid>
                <a:gridCol w="6645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39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45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17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8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6877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488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2919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6877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6877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158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6877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3951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60151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（様式</a:t>
                      </a:r>
                      <a:r>
                        <a:rPr lang="en-US" altLang="ja-JP" sz="12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G-2</a:t>
                      </a:r>
                      <a:r>
                        <a:rPr lang="ja-JP" altLang="en-US" sz="12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）</a:t>
                      </a:r>
                      <a:r>
                        <a:rPr lang="zh-TW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美容外科症例記録</a:t>
                      </a:r>
                      <a:r>
                        <a:rPr lang="en-US" altLang="ja-JP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Ⅰ</a:t>
                      </a:r>
                      <a:endParaRPr lang="zh-TW" altLang="en-US" sz="2000" b="1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7735">
                <a:tc rowSpan="4" gridSpan="7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水色の部分に漏れのないよう記載のこと。各症例記録は</a:t>
                      </a:r>
                      <a:r>
                        <a:rPr lang="en-US" altLang="ja-JP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5</a:t>
                      </a:r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枚つづりである。</a:t>
                      </a:r>
                      <a:endParaRPr lang="en-US" altLang="ja-JP" sz="900" b="0" i="0" u="none" strike="noStrike" dirty="0">
                        <a:solidFill>
                          <a:srgbClr val="FF0000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lang="en-US" altLang="ja-JP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10</a:t>
                      </a:r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症例を１ファイルにて、電子媒体（</a:t>
                      </a:r>
                      <a:r>
                        <a:rPr lang="en-US" altLang="ja-JP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CD-R</a:t>
                      </a:r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または</a:t>
                      </a:r>
                      <a:r>
                        <a:rPr lang="en-US" altLang="ja-JP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USB</a:t>
                      </a:r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）に記録して提出</a:t>
                      </a:r>
                      <a:endParaRPr lang="en-US" altLang="ja-JP" sz="900" b="0" i="0" u="none" strike="noStrike" dirty="0">
                        <a:solidFill>
                          <a:srgbClr val="FF0000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すること（原則記録媒体の返却はしない）。</a:t>
                      </a: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ctr"/>
                      <a:endParaRPr 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7735"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7735"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ctr"/>
                      <a:endParaRPr lang="zh-TW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7735"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801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830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患者名　　　　　　</a:t>
                      </a:r>
                      <a:r>
                        <a:rPr lang="ja-JP" altLang="en-US" sz="10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（イニシャル）</a:t>
                      </a:r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性別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男・女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初診日　　　　（西暦）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　年　　　　　　月　　　　　　日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268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年齢</a:t>
                      </a: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　　　　歳　　　　　　　　</a:t>
                      </a:r>
                      <a:r>
                        <a:rPr lang="ja-JP" altLang="en-US" sz="1100" b="0" i="0" u="none" strike="noStrike" dirty="0" err="1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か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月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手術日　　　（西暦）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　年　　　　　　月　　　　　　日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2404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生年月日　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（西暦）</a:t>
                      </a: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　　年　　　　　月　　　　　　日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最終診療日</a:t>
                      </a:r>
                      <a:endParaRPr lang="en-US" altLang="zh-TW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（西暦）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　年　　　　　　月　　　　　　日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B86C5387-5713-360A-62EE-21125366E2DB}"/>
              </a:ext>
            </a:extLst>
          </p:cNvPr>
          <p:cNvGraphicFramePr>
            <a:graphicFrameLocks noGrp="1"/>
          </p:cNvGraphicFramePr>
          <p:nvPr/>
        </p:nvGraphicFramePr>
        <p:xfrm>
          <a:off x="412750" y="5229225"/>
          <a:ext cx="8208963" cy="1223963"/>
        </p:xfrm>
        <a:graphic>
          <a:graphicData uri="http://schemas.openxmlformats.org/drawingml/2006/table">
            <a:tbl>
              <a:tblPr/>
              <a:tblGrid>
                <a:gridCol w="8208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23963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現症：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C2EDDDD5-D3F5-29C0-7624-AD08C7BB1A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5506110"/>
              </p:ext>
            </p:extLst>
          </p:nvPr>
        </p:nvGraphicFramePr>
        <p:xfrm>
          <a:off x="5795963" y="260350"/>
          <a:ext cx="3238500" cy="641349"/>
        </p:xfrm>
        <a:graphic>
          <a:graphicData uri="http://schemas.openxmlformats.org/drawingml/2006/table">
            <a:tbl>
              <a:tblPr/>
              <a:tblGrid>
                <a:gridCol w="85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72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症例番号</a:t>
                      </a:r>
                      <a:r>
                        <a:rPr 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1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31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31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審査申請者名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77DFCF-8143-F64D-09D1-9742F48DDB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CAA79F5D-D1F0-B4E7-4279-CFD04D65C4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3248664"/>
              </p:ext>
            </p:extLst>
          </p:nvPr>
        </p:nvGraphicFramePr>
        <p:xfrm>
          <a:off x="5795963" y="260350"/>
          <a:ext cx="3238500" cy="641349"/>
        </p:xfrm>
        <a:graphic>
          <a:graphicData uri="http://schemas.openxmlformats.org/drawingml/2006/table">
            <a:tbl>
              <a:tblPr/>
              <a:tblGrid>
                <a:gridCol w="85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72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症例番号</a:t>
                      </a:r>
                      <a:r>
                        <a:rPr 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2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31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31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審査申請者名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F5155220-2FB6-50C3-8EF9-6D368F86444B}"/>
              </a:ext>
            </a:extLst>
          </p:cNvPr>
          <p:cNvGraphicFramePr>
            <a:graphicFrameLocks noGrp="1"/>
          </p:cNvGraphicFramePr>
          <p:nvPr/>
        </p:nvGraphicFramePr>
        <p:xfrm>
          <a:off x="323850" y="188913"/>
          <a:ext cx="2879725" cy="627062"/>
        </p:xfrm>
        <a:graphic>
          <a:graphicData uri="http://schemas.openxmlformats.org/drawingml/2006/table">
            <a:tbl>
              <a:tblPr/>
              <a:tblGrid>
                <a:gridCol w="287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706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美容外科症例記録</a:t>
                      </a:r>
                      <a:r>
                        <a:rPr lang="ja-JP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lang="en-US" altLang="ja-JP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Ⅲ</a:t>
                      </a:r>
                      <a:endParaRPr kumimoji="1" lang="zh-TW" altLang="en-US" sz="2000" b="1" i="0" u="none" strike="noStrike" kern="1200" dirty="0">
                        <a:solidFill>
                          <a:schemeClr val="tx1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+mn-cs"/>
                      </a:endParaRPr>
                    </a:p>
                  </a:txBody>
                  <a:tcPr marL="9523" marR="9523" marT="95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93FBC142-F469-E0AE-AEDB-F607CA633B68}"/>
              </a:ext>
            </a:extLst>
          </p:cNvPr>
          <p:cNvGraphicFramePr>
            <a:graphicFrameLocks noGrp="1"/>
          </p:cNvGraphicFramePr>
          <p:nvPr/>
        </p:nvGraphicFramePr>
        <p:xfrm>
          <a:off x="250825" y="1065213"/>
          <a:ext cx="8713788" cy="1211262"/>
        </p:xfrm>
        <a:graphic>
          <a:graphicData uri="http://schemas.openxmlformats.org/drawingml/2006/table">
            <a:tbl>
              <a:tblPr/>
              <a:tblGrid>
                <a:gridCol w="87137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11262">
                <a:tc>
                  <a:txBody>
                    <a:bodyPr/>
                    <a:lstStyle/>
                    <a:p>
                      <a:pPr algn="l" fontAlgn="t">
                        <a:lnSpc>
                          <a:spcPct val="150000"/>
                        </a:lnSpc>
                      </a:pPr>
                      <a:r>
                        <a:rPr lang="ja-JP" altLang="en-US" sz="1100" b="0" i="0" u="none" strike="noStrike" dirty="0">
                          <a:effectLst/>
                          <a:latin typeface="ＭＳ Ｐゴシック"/>
                        </a:rPr>
                        <a:t>　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（手術の要約）この症例のポイント、その他強調したい点など箇条書きにすること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l" fontAlgn="t"/>
                      <a:r>
                        <a:rPr lang="en-US" altLang="ja-JP" sz="1100" b="0" i="0" u="none" strike="noStrike" baseline="0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  </a:t>
                      </a:r>
                      <a:r>
                        <a:rPr lang="en-US" altLang="ja-JP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--------------------------------------------------------------------------</a:t>
                      </a:r>
                    </a:p>
                    <a:p>
                      <a:pPr algn="l" fontAlgn="t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l" fontAlgn="t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6" marR="9526" marT="952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97F4D0DF-E99C-B75E-0543-978C9137C1C8}"/>
              </a:ext>
            </a:extLst>
          </p:cNvPr>
          <p:cNvGraphicFramePr>
            <a:graphicFrameLocks noGrp="1"/>
          </p:cNvGraphicFramePr>
          <p:nvPr/>
        </p:nvGraphicFramePr>
        <p:xfrm>
          <a:off x="250825" y="2420938"/>
          <a:ext cx="4321175" cy="4103687"/>
        </p:xfrm>
        <a:graphic>
          <a:graphicData uri="http://schemas.openxmlformats.org/drawingml/2006/table">
            <a:tbl>
              <a:tblPr/>
              <a:tblGrid>
                <a:gridCol w="4321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03687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もしあれば、病理組織所見・レントゲン像を紙焼き、説明すること</a:t>
                      </a:r>
                    </a:p>
                    <a:p>
                      <a:pPr algn="l" fontAlgn="t"/>
                      <a:r>
                        <a:rPr lang="en-US" altLang="ja-JP" sz="1100" b="0" i="0" u="none" strike="noStrike" dirty="0">
                          <a:effectLst/>
                          <a:latin typeface="ＭＳ Ｐゴシック"/>
                        </a:rPr>
                        <a:t>------------------------------------------------------------</a:t>
                      </a:r>
                    </a:p>
                    <a:p>
                      <a:pPr algn="l" fontAlgn="t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7" marR="9527" marT="952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9C070DB8-D2BB-CAD7-2198-D0C17A9E3A63}"/>
              </a:ext>
            </a:extLst>
          </p:cNvPr>
          <p:cNvGraphicFramePr>
            <a:graphicFrameLocks noGrp="1"/>
          </p:cNvGraphicFramePr>
          <p:nvPr/>
        </p:nvGraphicFramePr>
        <p:xfrm>
          <a:off x="4716463" y="2420938"/>
          <a:ext cx="4248150" cy="1368426"/>
        </p:xfrm>
        <a:graphic>
          <a:graphicData uri="http://schemas.openxmlformats.org/drawingml/2006/table">
            <a:tbl>
              <a:tblPr/>
              <a:tblGrid>
                <a:gridCol w="3466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26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589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614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文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献</a:t>
                      </a:r>
                    </a:p>
                  </a:txBody>
                  <a:tcPr marL="9524" marR="9524" marT="95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1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614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2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614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3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8A6D092D-B4CB-8CE7-DD5D-4894811A827C}"/>
              </a:ext>
            </a:extLst>
          </p:cNvPr>
          <p:cNvGraphicFramePr>
            <a:graphicFrameLocks noGrp="1"/>
          </p:cNvGraphicFramePr>
          <p:nvPr/>
        </p:nvGraphicFramePr>
        <p:xfrm>
          <a:off x="4808538" y="4167188"/>
          <a:ext cx="4032250" cy="2297114"/>
        </p:xfrm>
        <a:graphic>
          <a:graphicData uri="http://schemas.openxmlformats.org/drawingml/2006/table">
            <a:tbl>
              <a:tblPr/>
              <a:tblGrid>
                <a:gridCol w="5557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34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21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0719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この症例についての審査メモ（申請者は記入しないでください）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判　定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0631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NO.1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NO.2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NO.3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NO.4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NO.5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NO.6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NO.7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NO.8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NO.9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NO.10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94145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28D98E-585D-A2C9-8A84-330FD30B8F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EAE34A89-B5FD-21A0-3086-ADF07BCD9515}"/>
              </a:ext>
            </a:extLst>
          </p:cNvPr>
          <p:cNvGraphicFramePr>
            <a:graphicFrameLocks noGrp="1"/>
          </p:cNvGraphicFramePr>
          <p:nvPr/>
        </p:nvGraphicFramePr>
        <p:xfrm>
          <a:off x="395288" y="3357563"/>
          <a:ext cx="3960812" cy="1727200"/>
        </p:xfrm>
        <a:graphic>
          <a:graphicData uri="http://schemas.openxmlformats.org/drawingml/2006/table">
            <a:tbl>
              <a:tblPr/>
              <a:tblGrid>
                <a:gridCol w="39608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82214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主訴：</a:t>
                      </a:r>
                    </a:p>
                  </a:txBody>
                  <a:tcPr marL="9526" marR="9526" marT="95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4986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家族歴：</a:t>
                      </a:r>
                    </a:p>
                  </a:txBody>
                  <a:tcPr marL="9526" marR="9526" marT="95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12F23D2D-1BB1-76EE-0337-BC08EB446EF3}"/>
              </a:ext>
            </a:extLst>
          </p:cNvPr>
          <p:cNvGraphicFramePr>
            <a:graphicFrameLocks noGrp="1"/>
          </p:cNvGraphicFramePr>
          <p:nvPr/>
        </p:nvGraphicFramePr>
        <p:xfrm>
          <a:off x="4500563" y="3357563"/>
          <a:ext cx="4103687" cy="1727200"/>
        </p:xfrm>
        <a:graphic>
          <a:graphicData uri="http://schemas.openxmlformats.org/drawingml/2006/table">
            <a:tbl>
              <a:tblPr/>
              <a:tblGrid>
                <a:gridCol w="41036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6360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既住歴：</a:t>
                      </a:r>
                    </a:p>
                  </a:txBody>
                  <a:tcPr marL="9523" marR="9523" marT="95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360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現病歴：</a:t>
                      </a:r>
                    </a:p>
                  </a:txBody>
                  <a:tcPr marL="9523" marR="9523" marT="95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3D6E4E14-D527-F4EF-2216-ADA0B4F1319C}"/>
              </a:ext>
            </a:extLst>
          </p:cNvPr>
          <p:cNvGraphicFramePr>
            <a:graphicFrameLocks noGrp="1"/>
          </p:cNvGraphicFramePr>
          <p:nvPr/>
        </p:nvGraphicFramePr>
        <p:xfrm>
          <a:off x="395288" y="115888"/>
          <a:ext cx="8081961" cy="3082926"/>
        </p:xfrm>
        <a:graphic>
          <a:graphicData uri="http://schemas.openxmlformats.org/drawingml/2006/table">
            <a:tbl>
              <a:tblPr/>
              <a:tblGrid>
                <a:gridCol w="6645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39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45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17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8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6877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488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2919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6877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6877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158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6877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3951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60151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（様式</a:t>
                      </a:r>
                      <a:r>
                        <a:rPr lang="en-US" altLang="ja-JP" sz="12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G-2</a:t>
                      </a:r>
                      <a:r>
                        <a:rPr lang="ja-JP" altLang="en-US" sz="12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）</a:t>
                      </a:r>
                      <a:r>
                        <a:rPr lang="zh-TW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美容外科症例記録</a:t>
                      </a:r>
                      <a:r>
                        <a:rPr lang="en-US" altLang="ja-JP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Ⅰ</a:t>
                      </a:r>
                      <a:endParaRPr lang="zh-TW" altLang="en-US" sz="2000" b="1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7735">
                <a:tc rowSpan="4" gridSpan="7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水色の部分に漏れのないよう記載のこと。各症例記録は</a:t>
                      </a:r>
                      <a:r>
                        <a:rPr lang="en-US" altLang="ja-JP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5</a:t>
                      </a:r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枚つづりである。</a:t>
                      </a:r>
                      <a:endParaRPr lang="en-US" altLang="ja-JP" sz="900" b="0" i="0" u="none" strike="noStrike" dirty="0">
                        <a:solidFill>
                          <a:srgbClr val="FF0000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lang="en-US" altLang="ja-JP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10</a:t>
                      </a:r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症例を１ファイルにて、電子媒体（</a:t>
                      </a:r>
                      <a:r>
                        <a:rPr lang="en-US" altLang="ja-JP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CD-R</a:t>
                      </a:r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または</a:t>
                      </a:r>
                      <a:r>
                        <a:rPr lang="en-US" altLang="ja-JP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USB</a:t>
                      </a:r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）に記録して提出</a:t>
                      </a:r>
                      <a:endParaRPr lang="en-US" altLang="ja-JP" sz="900" b="0" i="0" u="none" strike="noStrike" dirty="0">
                        <a:solidFill>
                          <a:srgbClr val="FF0000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すること（原則記録媒体の返却はしない）。</a:t>
                      </a: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ctr"/>
                      <a:endParaRPr 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7735"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7735"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ctr"/>
                      <a:endParaRPr lang="zh-TW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7735"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801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830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患者名　　　　　　</a:t>
                      </a:r>
                      <a:r>
                        <a:rPr lang="ja-JP" altLang="en-US" sz="10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（イニシャル）</a:t>
                      </a:r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性別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男・女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初診日　　　　（西暦）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　年　　　　　　月　　　　　　日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268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年齢</a:t>
                      </a: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　　　　歳　　　　　　　　</a:t>
                      </a:r>
                      <a:r>
                        <a:rPr lang="ja-JP" altLang="en-US" sz="1100" b="0" i="0" u="none" strike="noStrike" dirty="0" err="1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か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月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手術日　　　（西暦）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　年　　　　　　月　　　　　　日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2404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生年月日　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（西暦）</a:t>
                      </a: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　　年　　　　　月　　　　　　日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最終診療日</a:t>
                      </a:r>
                      <a:endParaRPr lang="en-US" altLang="zh-TW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（西暦）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　年　　　　　　月　　　　　　日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28E04018-603F-0947-A57D-71D989CBD8AC}"/>
              </a:ext>
            </a:extLst>
          </p:cNvPr>
          <p:cNvGraphicFramePr>
            <a:graphicFrameLocks noGrp="1"/>
          </p:cNvGraphicFramePr>
          <p:nvPr/>
        </p:nvGraphicFramePr>
        <p:xfrm>
          <a:off x="412750" y="5229225"/>
          <a:ext cx="8208963" cy="1223963"/>
        </p:xfrm>
        <a:graphic>
          <a:graphicData uri="http://schemas.openxmlformats.org/drawingml/2006/table">
            <a:tbl>
              <a:tblPr/>
              <a:tblGrid>
                <a:gridCol w="8208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23963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現症：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9A1757AB-23B3-485C-EB08-FBD7B9EED5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2542261"/>
              </p:ext>
            </p:extLst>
          </p:nvPr>
        </p:nvGraphicFramePr>
        <p:xfrm>
          <a:off x="5795963" y="260350"/>
          <a:ext cx="3238500" cy="641349"/>
        </p:xfrm>
        <a:graphic>
          <a:graphicData uri="http://schemas.openxmlformats.org/drawingml/2006/table">
            <a:tbl>
              <a:tblPr/>
              <a:tblGrid>
                <a:gridCol w="85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72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症例番号</a:t>
                      </a:r>
                      <a:r>
                        <a:rPr 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3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31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31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審査申請者名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50368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6CE997-53F0-CD27-2D29-9DDF328980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3DE14D08-ECC8-6DC7-1853-0DF86FFB8218}"/>
              </a:ext>
            </a:extLst>
          </p:cNvPr>
          <p:cNvGraphicFramePr>
            <a:graphicFrameLocks noGrp="1"/>
          </p:cNvGraphicFramePr>
          <p:nvPr/>
        </p:nvGraphicFramePr>
        <p:xfrm>
          <a:off x="1619250" y="6237288"/>
          <a:ext cx="6176963" cy="558800"/>
        </p:xfrm>
        <a:graphic>
          <a:graphicData uri="http://schemas.openxmlformats.org/drawingml/2006/table">
            <a:tbl>
              <a:tblPr/>
              <a:tblGrid>
                <a:gridCol w="6176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880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effectLst/>
                          <a:latin typeface="ＭＳ Ｐゴシック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写真は名刺判くらいの大きさとする。一症例につき最低６枚程度必要である。</a:t>
                      </a:r>
                      <a:endParaRPr lang="en-US" altLang="ja-JP" sz="900" b="0" i="0" u="none" strike="noStrike" dirty="0">
                        <a:effectLst/>
                        <a:latin typeface="ＭＳ Ｐゴシック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貼付スペースが足りない場合は手術記録欄を用いてもよい。写真のデータをサイズ加工し、貼付してもかまわない。</a:t>
                      </a:r>
                    </a:p>
                  </a:txBody>
                  <a:tcPr marL="9526" marR="9526" marT="9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833BC661-6402-0B60-A2BC-58512A6E6C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1438981"/>
              </p:ext>
            </p:extLst>
          </p:nvPr>
        </p:nvGraphicFramePr>
        <p:xfrm>
          <a:off x="5795963" y="260350"/>
          <a:ext cx="3238500" cy="641349"/>
        </p:xfrm>
        <a:graphic>
          <a:graphicData uri="http://schemas.openxmlformats.org/drawingml/2006/table">
            <a:tbl>
              <a:tblPr/>
              <a:tblGrid>
                <a:gridCol w="85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72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症例番号</a:t>
                      </a:r>
                      <a:r>
                        <a:rPr 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3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31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31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審査申請者名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AAFF7019-1920-E1FB-B2DB-DEDA92E2811C}"/>
              </a:ext>
            </a:extLst>
          </p:cNvPr>
          <p:cNvGraphicFramePr>
            <a:graphicFrameLocks noGrp="1"/>
          </p:cNvGraphicFramePr>
          <p:nvPr/>
        </p:nvGraphicFramePr>
        <p:xfrm>
          <a:off x="468313" y="995363"/>
          <a:ext cx="8424862" cy="346075"/>
        </p:xfrm>
        <a:graphic>
          <a:graphicData uri="http://schemas.openxmlformats.org/drawingml/2006/table">
            <a:tbl>
              <a:tblPr/>
              <a:tblGrid>
                <a:gridCol w="41764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48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607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術前・術中および術後の記録（図解を含む）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行頭に年月日を記載のこと</a:t>
                      </a:r>
                    </a:p>
                  </a:txBody>
                  <a:tcPr marL="9525" marR="9525" marT="95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写真</a:t>
                      </a:r>
                    </a:p>
                  </a:txBody>
                  <a:tcPr marL="9525" marR="9525" marT="9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63BF34E8-DBA4-DDDF-8337-655782A59B4B}"/>
              </a:ext>
            </a:extLst>
          </p:cNvPr>
          <p:cNvGraphicFramePr>
            <a:graphicFrameLocks noGrp="1"/>
          </p:cNvGraphicFramePr>
          <p:nvPr/>
        </p:nvGraphicFramePr>
        <p:xfrm>
          <a:off x="323850" y="188913"/>
          <a:ext cx="2879725" cy="627062"/>
        </p:xfrm>
        <a:graphic>
          <a:graphicData uri="http://schemas.openxmlformats.org/drawingml/2006/table">
            <a:tbl>
              <a:tblPr/>
              <a:tblGrid>
                <a:gridCol w="287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706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美容外科症例記録</a:t>
                      </a:r>
                      <a:r>
                        <a:rPr lang="ja-JP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lang="en-US" altLang="ja-JP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Ⅱ-1</a:t>
                      </a:r>
                      <a:endParaRPr kumimoji="1" lang="zh-TW" altLang="en-US" sz="2000" b="1" i="0" u="none" strike="noStrike" kern="1200" dirty="0">
                        <a:solidFill>
                          <a:schemeClr val="tx1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+mn-cs"/>
                      </a:endParaRPr>
                    </a:p>
                  </a:txBody>
                  <a:tcPr marL="9523" marR="9523" marT="95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DAAF1569-3BF0-FFCF-0DF0-3F437F81A718}"/>
              </a:ext>
            </a:extLst>
          </p:cNvPr>
          <p:cNvCxnSpPr/>
          <p:nvPr/>
        </p:nvCxnSpPr>
        <p:spPr>
          <a:xfrm>
            <a:off x="4643438" y="1484313"/>
            <a:ext cx="0" cy="4681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82808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B13A29-81A5-B3EC-91D4-C067EF2BCD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139A4159-2E75-59AF-8615-E512E98E0CD6}"/>
              </a:ext>
            </a:extLst>
          </p:cNvPr>
          <p:cNvGraphicFramePr>
            <a:graphicFrameLocks noGrp="1"/>
          </p:cNvGraphicFramePr>
          <p:nvPr/>
        </p:nvGraphicFramePr>
        <p:xfrm>
          <a:off x="1619250" y="6237288"/>
          <a:ext cx="6176963" cy="558800"/>
        </p:xfrm>
        <a:graphic>
          <a:graphicData uri="http://schemas.openxmlformats.org/drawingml/2006/table">
            <a:tbl>
              <a:tblPr/>
              <a:tblGrid>
                <a:gridCol w="6176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880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effectLst/>
                          <a:latin typeface="ＭＳ Ｐゴシック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写真は名刺判くらいの大きさとする。一症例につき最低６枚程度必要である。</a:t>
                      </a:r>
                      <a:endParaRPr lang="en-US" altLang="ja-JP" sz="900" b="0" i="0" u="none" strike="noStrike" dirty="0">
                        <a:effectLst/>
                        <a:latin typeface="ＭＳ Ｐゴシック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貼付スペースが足りない場合は手術記録欄を用いてもよい。写真のデータをサイズ加工し、貼付してもかまわない。</a:t>
                      </a:r>
                    </a:p>
                  </a:txBody>
                  <a:tcPr marL="9526" marR="9526" marT="9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9FF7B552-E332-972D-302B-FD71174EA1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879554"/>
              </p:ext>
            </p:extLst>
          </p:nvPr>
        </p:nvGraphicFramePr>
        <p:xfrm>
          <a:off x="5795963" y="260350"/>
          <a:ext cx="3238500" cy="641349"/>
        </p:xfrm>
        <a:graphic>
          <a:graphicData uri="http://schemas.openxmlformats.org/drawingml/2006/table">
            <a:tbl>
              <a:tblPr/>
              <a:tblGrid>
                <a:gridCol w="85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72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症例番号</a:t>
                      </a:r>
                      <a:r>
                        <a:rPr 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3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31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31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審査申請者名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61ACB7F0-A7A4-87A1-A55F-80C785A7832C}"/>
              </a:ext>
            </a:extLst>
          </p:cNvPr>
          <p:cNvGraphicFramePr>
            <a:graphicFrameLocks noGrp="1"/>
          </p:cNvGraphicFramePr>
          <p:nvPr/>
        </p:nvGraphicFramePr>
        <p:xfrm>
          <a:off x="468313" y="995363"/>
          <a:ext cx="8424862" cy="346075"/>
        </p:xfrm>
        <a:graphic>
          <a:graphicData uri="http://schemas.openxmlformats.org/drawingml/2006/table">
            <a:tbl>
              <a:tblPr/>
              <a:tblGrid>
                <a:gridCol w="41764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48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607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術前・術中および術後の記録（図解を含む）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行頭に年月日を記載のこと</a:t>
                      </a:r>
                    </a:p>
                  </a:txBody>
                  <a:tcPr marL="9525" marR="9525" marT="95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写真</a:t>
                      </a:r>
                    </a:p>
                  </a:txBody>
                  <a:tcPr marL="9525" marR="9525" marT="9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9BAA545C-EF70-AEC5-319B-19B4F7BDF55C}"/>
              </a:ext>
            </a:extLst>
          </p:cNvPr>
          <p:cNvGraphicFramePr>
            <a:graphicFrameLocks noGrp="1"/>
          </p:cNvGraphicFramePr>
          <p:nvPr/>
        </p:nvGraphicFramePr>
        <p:xfrm>
          <a:off x="323850" y="188913"/>
          <a:ext cx="2879725" cy="627062"/>
        </p:xfrm>
        <a:graphic>
          <a:graphicData uri="http://schemas.openxmlformats.org/drawingml/2006/table">
            <a:tbl>
              <a:tblPr/>
              <a:tblGrid>
                <a:gridCol w="287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706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美容外科症例記録</a:t>
                      </a:r>
                      <a:r>
                        <a:rPr lang="ja-JP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lang="en-US" altLang="ja-JP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Ⅱ-2</a:t>
                      </a:r>
                      <a:endParaRPr kumimoji="1" lang="zh-TW" altLang="en-US" sz="2000" b="1" i="0" u="none" strike="noStrike" kern="1200" dirty="0">
                        <a:solidFill>
                          <a:schemeClr val="tx1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+mn-cs"/>
                      </a:endParaRPr>
                    </a:p>
                  </a:txBody>
                  <a:tcPr marL="9523" marR="9523" marT="95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A68AC812-B8A8-472B-75CA-3A879B0EC5C3}"/>
              </a:ext>
            </a:extLst>
          </p:cNvPr>
          <p:cNvCxnSpPr/>
          <p:nvPr/>
        </p:nvCxnSpPr>
        <p:spPr>
          <a:xfrm>
            <a:off x="4643438" y="1484313"/>
            <a:ext cx="0" cy="4681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54815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ABA4DB-29EE-C83D-D345-4F03BE77B6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12A594D7-020C-D6F6-7669-E60717F15DAE}"/>
              </a:ext>
            </a:extLst>
          </p:cNvPr>
          <p:cNvGraphicFramePr>
            <a:graphicFrameLocks noGrp="1"/>
          </p:cNvGraphicFramePr>
          <p:nvPr/>
        </p:nvGraphicFramePr>
        <p:xfrm>
          <a:off x="1619250" y="6237288"/>
          <a:ext cx="6176963" cy="558800"/>
        </p:xfrm>
        <a:graphic>
          <a:graphicData uri="http://schemas.openxmlformats.org/drawingml/2006/table">
            <a:tbl>
              <a:tblPr/>
              <a:tblGrid>
                <a:gridCol w="6176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880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effectLst/>
                          <a:latin typeface="ＭＳ Ｐゴシック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写真は名刺判くらいの大きさとする。一症例につき最低６枚程度必要である。</a:t>
                      </a:r>
                      <a:endParaRPr lang="en-US" altLang="ja-JP" sz="900" b="0" i="0" u="none" strike="noStrike" dirty="0">
                        <a:effectLst/>
                        <a:latin typeface="ＭＳ Ｐゴシック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貼付スペースが足りない場合は手術記録欄を用いてもよい。写真のデータをサイズ加工し、貼付してもかまわない。</a:t>
                      </a:r>
                    </a:p>
                  </a:txBody>
                  <a:tcPr marL="9526" marR="9526" marT="9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A6A8B4DC-47F9-C60D-1972-7906770B6F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6767494"/>
              </p:ext>
            </p:extLst>
          </p:nvPr>
        </p:nvGraphicFramePr>
        <p:xfrm>
          <a:off x="5795963" y="260350"/>
          <a:ext cx="3238500" cy="641349"/>
        </p:xfrm>
        <a:graphic>
          <a:graphicData uri="http://schemas.openxmlformats.org/drawingml/2006/table">
            <a:tbl>
              <a:tblPr/>
              <a:tblGrid>
                <a:gridCol w="85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72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症例番号</a:t>
                      </a:r>
                      <a:r>
                        <a:rPr 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3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31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31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審査申請者名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689310EE-F9A8-2775-4ED6-97C853F94D46}"/>
              </a:ext>
            </a:extLst>
          </p:cNvPr>
          <p:cNvGraphicFramePr>
            <a:graphicFrameLocks noGrp="1"/>
          </p:cNvGraphicFramePr>
          <p:nvPr/>
        </p:nvGraphicFramePr>
        <p:xfrm>
          <a:off x="468313" y="995363"/>
          <a:ext cx="8424862" cy="346075"/>
        </p:xfrm>
        <a:graphic>
          <a:graphicData uri="http://schemas.openxmlformats.org/drawingml/2006/table">
            <a:tbl>
              <a:tblPr/>
              <a:tblGrid>
                <a:gridCol w="41764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48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607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術前・術中および術後の記録（図解を含む）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行頭に年月日を記載のこと</a:t>
                      </a:r>
                    </a:p>
                  </a:txBody>
                  <a:tcPr marL="9525" marR="9525" marT="95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写真</a:t>
                      </a:r>
                    </a:p>
                  </a:txBody>
                  <a:tcPr marL="9525" marR="9525" marT="9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9CB64F7C-E1DB-1008-B181-413593EB5A18}"/>
              </a:ext>
            </a:extLst>
          </p:cNvPr>
          <p:cNvGraphicFramePr>
            <a:graphicFrameLocks noGrp="1"/>
          </p:cNvGraphicFramePr>
          <p:nvPr/>
        </p:nvGraphicFramePr>
        <p:xfrm>
          <a:off x="323850" y="188913"/>
          <a:ext cx="2879725" cy="627062"/>
        </p:xfrm>
        <a:graphic>
          <a:graphicData uri="http://schemas.openxmlformats.org/drawingml/2006/table">
            <a:tbl>
              <a:tblPr/>
              <a:tblGrid>
                <a:gridCol w="287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706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美容外科症例記録</a:t>
                      </a:r>
                      <a:r>
                        <a:rPr lang="ja-JP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lang="en-US" altLang="ja-JP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Ⅱ-3</a:t>
                      </a:r>
                      <a:endParaRPr kumimoji="1" lang="zh-TW" altLang="en-US" sz="2000" b="1" i="0" u="none" strike="noStrike" kern="1200" dirty="0">
                        <a:solidFill>
                          <a:schemeClr val="tx1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+mn-cs"/>
                      </a:endParaRPr>
                    </a:p>
                  </a:txBody>
                  <a:tcPr marL="9523" marR="9523" marT="95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A8CD7097-A568-2734-60AF-2938BD7412DB}"/>
              </a:ext>
            </a:extLst>
          </p:cNvPr>
          <p:cNvCxnSpPr/>
          <p:nvPr/>
        </p:nvCxnSpPr>
        <p:spPr>
          <a:xfrm>
            <a:off x="4643438" y="1484313"/>
            <a:ext cx="0" cy="4681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452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A0D16D-7F3E-37B9-C095-02581ECA63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8C199E22-0047-B5F8-9A02-140BC9A672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953058"/>
              </p:ext>
            </p:extLst>
          </p:nvPr>
        </p:nvGraphicFramePr>
        <p:xfrm>
          <a:off x="5795963" y="260350"/>
          <a:ext cx="3238500" cy="641349"/>
        </p:xfrm>
        <a:graphic>
          <a:graphicData uri="http://schemas.openxmlformats.org/drawingml/2006/table">
            <a:tbl>
              <a:tblPr/>
              <a:tblGrid>
                <a:gridCol w="85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72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症例番号</a:t>
                      </a:r>
                      <a:r>
                        <a:rPr 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3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31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31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審査申請者名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300B0FD7-6672-12AB-7B8D-37F46F778E08}"/>
              </a:ext>
            </a:extLst>
          </p:cNvPr>
          <p:cNvGraphicFramePr>
            <a:graphicFrameLocks noGrp="1"/>
          </p:cNvGraphicFramePr>
          <p:nvPr/>
        </p:nvGraphicFramePr>
        <p:xfrm>
          <a:off x="323850" y="188913"/>
          <a:ext cx="2879725" cy="627062"/>
        </p:xfrm>
        <a:graphic>
          <a:graphicData uri="http://schemas.openxmlformats.org/drawingml/2006/table">
            <a:tbl>
              <a:tblPr/>
              <a:tblGrid>
                <a:gridCol w="287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706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美容外科症例記録</a:t>
                      </a:r>
                      <a:r>
                        <a:rPr lang="ja-JP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lang="en-US" altLang="ja-JP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Ⅲ</a:t>
                      </a:r>
                      <a:endParaRPr kumimoji="1" lang="zh-TW" altLang="en-US" sz="2000" b="1" i="0" u="none" strike="noStrike" kern="1200" dirty="0">
                        <a:solidFill>
                          <a:schemeClr val="tx1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+mn-cs"/>
                      </a:endParaRPr>
                    </a:p>
                  </a:txBody>
                  <a:tcPr marL="9523" marR="9523" marT="95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4317E533-A72C-F249-1042-F12E2B0E3CB1}"/>
              </a:ext>
            </a:extLst>
          </p:cNvPr>
          <p:cNvGraphicFramePr>
            <a:graphicFrameLocks noGrp="1"/>
          </p:cNvGraphicFramePr>
          <p:nvPr/>
        </p:nvGraphicFramePr>
        <p:xfrm>
          <a:off x="250825" y="1065213"/>
          <a:ext cx="8713788" cy="1211262"/>
        </p:xfrm>
        <a:graphic>
          <a:graphicData uri="http://schemas.openxmlformats.org/drawingml/2006/table">
            <a:tbl>
              <a:tblPr/>
              <a:tblGrid>
                <a:gridCol w="87137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11262">
                <a:tc>
                  <a:txBody>
                    <a:bodyPr/>
                    <a:lstStyle/>
                    <a:p>
                      <a:pPr algn="l" fontAlgn="t">
                        <a:lnSpc>
                          <a:spcPct val="150000"/>
                        </a:lnSpc>
                      </a:pPr>
                      <a:r>
                        <a:rPr lang="ja-JP" altLang="en-US" sz="1100" b="0" i="0" u="none" strike="noStrike" dirty="0">
                          <a:effectLst/>
                          <a:latin typeface="ＭＳ Ｐゴシック"/>
                        </a:rPr>
                        <a:t>　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（手術の要約）この症例のポイント、その他強調したい点など箇条書きにすること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l" fontAlgn="t"/>
                      <a:r>
                        <a:rPr lang="en-US" altLang="ja-JP" sz="1100" b="0" i="0" u="none" strike="noStrike" baseline="0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  </a:t>
                      </a:r>
                      <a:r>
                        <a:rPr lang="en-US" altLang="ja-JP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--------------------------------------------------------------------------</a:t>
                      </a:r>
                    </a:p>
                    <a:p>
                      <a:pPr algn="l" fontAlgn="t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l" fontAlgn="t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6" marR="9526" marT="952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2FC07916-2FE3-33BB-1E74-615D70EBD23B}"/>
              </a:ext>
            </a:extLst>
          </p:cNvPr>
          <p:cNvGraphicFramePr>
            <a:graphicFrameLocks noGrp="1"/>
          </p:cNvGraphicFramePr>
          <p:nvPr/>
        </p:nvGraphicFramePr>
        <p:xfrm>
          <a:off x="250825" y="2420938"/>
          <a:ext cx="4321175" cy="4103687"/>
        </p:xfrm>
        <a:graphic>
          <a:graphicData uri="http://schemas.openxmlformats.org/drawingml/2006/table">
            <a:tbl>
              <a:tblPr/>
              <a:tblGrid>
                <a:gridCol w="4321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03687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もしあれば、病理組織所見・レントゲン像を紙焼き、説明すること</a:t>
                      </a:r>
                    </a:p>
                    <a:p>
                      <a:pPr algn="l" fontAlgn="t"/>
                      <a:r>
                        <a:rPr lang="en-US" altLang="ja-JP" sz="1100" b="0" i="0" u="none" strike="noStrike" dirty="0">
                          <a:effectLst/>
                          <a:latin typeface="ＭＳ Ｐゴシック"/>
                        </a:rPr>
                        <a:t>------------------------------------------------------------</a:t>
                      </a:r>
                    </a:p>
                    <a:p>
                      <a:pPr algn="l" fontAlgn="t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7" marR="9527" marT="952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EC469E9D-7C33-72A4-8AB5-1A009B74DFB4}"/>
              </a:ext>
            </a:extLst>
          </p:cNvPr>
          <p:cNvGraphicFramePr>
            <a:graphicFrameLocks noGrp="1"/>
          </p:cNvGraphicFramePr>
          <p:nvPr/>
        </p:nvGraphicFramePr>
        <p:xfrm>
          <a:off x="4716463" y="2420938"/>
          <a:ext cx="4248150" cy="1368426"/>
        </p:xfrm>
        <a:graphic>
          <a:graphicData uri="http://schemas.openxmlformats.org/drawingml/2006/table">
            <a:tbl>
              <a:tblPr/>
              <a:tblGrid>
                <a:gridCol w="3466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26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589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614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文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献</a:t>
                      </a:r>
                    </a:p>
                  </a:txBody>
                  <a:tcPr marL="9524" marR="9524" marT="95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1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614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2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614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3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B30566D1-A2A8-114E-B54A-EDCB6B4AA378}"/>
              </a:ext>
            </a:extLst>
          </p:cNvPr>
          <p:cNvGraphicFramePr>
            <a:graphicFrameLocks noGrp="1"/>
          </p:cNvGraphicFramePr>
          <p:nvPr/>
        </p:nvGraphicFramePr>
        <p:xfrm>
          <a:off x="4808538" y="4167188"/>
          <a:ext cx="4032250" cy="2297114"/>
        </p:xfrm>
        <a:graphic>
          <a:graphicData uri="http://schemas.openxmlformats.org/drawingml/2006/table">
            <a:tbl>
              <a:tblPr/>
              <a:tblGrid>
                <a:gridCol w="5557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34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21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0719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この症例についての審査メモ（申請者は記入しないでください）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判　定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0631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NO.1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NO.2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NO.3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NO.4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NO.5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NO.6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NO.7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NO.8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NO.9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NO.10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45217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FBBE7C-B4BD-833E-38DA-8FF0408786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6110F898-8271-290A-A57E-114310E09BD6}"/>
              </a:ext>
            </a:extLst>
          </p:cNvPr>
          <p:cNvGraphicFramePr>
            <a:graphicFrameLocks noGrp="1"/>
          </p:cNvGraphicFramePr>
          <p:nvPr/>
        </p:nvGraphicFramePr>
        <p:xfrm>
          <a:off x="395288" y="3357563"/>
          <a:ext cx="3960812" cy="1727200"/>
        </p:xfrm>
        <a:graphic>
          <a:graphicData uri="http://schemas.openxmlformats.org/drawingml/2006/table">
            <a:tbl>
              <a:tblPr/>
              <a:tblGrid>
                <a:gridCol w="39608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82214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主訴：</a:t>
                      </a:r>
                    </a:p>
                  </a:txBody>
                  <a:tcPr marL="9526" marR="9526" marT="95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4986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家族歴：</a:t>
                      </a:r>
                    </a:p>
                  </a:txBody>
                  <a:tcPr marL="9526" marR="9526" marT="95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0DB80DA-52E4-AF86-6B1B-39C584FC25E5}"/>
              </a:ext>
            </a:extLst>
          </p:cNvPr>
          <p:cNvGraphicFramePr>
            <a:graphicFrameLocks noGrp="1"/>
          </p:cNvGraphicFramePr>
          <p:nvPr/>
        </p:nvGraphicFramePr>
        <p:xfrm>
          <a:off x="4500563" y="3357563"/>
          <a:ext cx="4103687" cy="1727200"/>
        </p:xfrm>
        <a:graphic>
          <a:graphicData uri="http://schemas.openxmlformats.org/drawingml/2006/table">
            <a:tbl>
              <a:tblPr/>
              <a:tblGrid>
                <a:gridCol w="41036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6360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既住歴：</a:t>
                      </a:r>
                    </a:p>
                  </a:txBody>
                  <a:tcPr marL="9523" marR="9523" marT="95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360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現病歴：</a:t>
                      </a:r>
                    </a:p>
                  </a:txBody>
                  <a:tcPr marL="9523" marR="9523" marT="95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B183E949-68D2-1D96-F8E8-9D864E090977}"/>
              </a:ext>
            </a:extLst>
          </p:cNvPr>
          <p:cNvGraphicFramePr>
            <a:graphicFrameLocks noGrp="1"/>
          </p:cNvGraphicFramePr>
          <p:nvPr/>
        </p:nvGraphicFramePr>
        <p:xfrm>
          <a:off x="395288" y="115888"/>
          <a:ext cx="8081961" cy="3082926"/>
        </p:xfrm>
        <a:graphic>
          <a:graphicData uri="http://schemas.openxmlformats.org/drawingml/2006/table">
            <a:tbl>
              <a:tblPr/>
              <a:tblGrid>
                <a:gridCol w="6645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39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45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17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8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6877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488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2919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6877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6877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158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6877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3951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60151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（様式</a:t>
                      </a:r>
                      <a:r>
                        <a:rPr lang="en-US" altLang="ja-JP" sz="12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G-2</a:t>
                      </a:r>
                      <a:r>
                        <a:rPr lang="ja-JP" altLang="en-US" sz="12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）</a:t>
                      </a:r>
                      <a:r>
                        <a:rPr lang="zh-TW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美容外科症例記録</a:t>
                      </a:r>
                      <a:r>
                        <a:rPr lang="en-US" altLang="ja-JP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Ⅰ</a:t>
                      </a:r>
                      <a:endParaRPr lang="zh-TW" altLang="en-US" sz="2000" b="1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7735">
                <a:tc rowSpan="4" gridSpan="7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水色の部分に漏れのないよう記載のこと。各症例記録は</a:t>
                      </a:r>
                      <a:r>
                        <a:rPr lang="en-US" altLang="ja-JP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5</a:t>
                      </a:r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枚つづりである。</a:t>
                      </a:r>
                      <a:endParaRPr lang="en-US" altLang="ja-JP" sz="900" b="0" i="0" u="none" strike="noStrike" dirty="0">
                        <a:solidFill>
                          <a:srgbClr val="FF0000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lang="en-US" altLang="ja-JP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10</a:t>
                      </a:r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症例を１ファイルにて、電子媒体（</a:t>
                      </a:r>
                      <a:r>
                        <a:rPr lang="en-US" altLang="ja-JP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CD-R</a:t>
                      </a:r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または</a:t>
                      </a:r>
                      <a:r>
                        <a:rPr lang="en-US" altLang="ja-JP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USB</a:t>
                      </a:r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）に記録して提出</a:t>
                      </a:r>
                      <a:endParaRPr lang="en-US" altLang="ja-JP" sz="900" b="0" i="0" u="none" strike="noStrike" dirty="0">
                        <a:solidFill>
                          <a:srgbClr val="FF0000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すること（原則記録媒体の返却はしない）。</a:t>
                      </a: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ctr"/>
                      <a:endParaRPr 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7735"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7735"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ctr"/>
                      <a:endParaRPr lang="zh-TW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7735"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801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830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患者名　　　　　　</a:t>
                      </a:r>
                      <a:r>
                        <a:rPr lang="ja-JP" altLang="en-US" sz="10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（イニシャル）</a:t>
                      </a:r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性別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男・女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初診日　　　　（西暦）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　年　　　　　　月　　　　　　日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268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年齢</a:t>
                      </a: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　　　　歳　　　　　　　　</a:t>
                      </a:r>
                      <a:r>
                        <a:rPr lang="ja-JP" altLang="en-US" sz="1100" b="0" i="0" u="none" strike="noStrike" dirty="0" err="1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か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月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手術日　　　（西暦）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　年　　　　　　月　　　　　　日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2404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生年月日　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（西暦）</a:t>
                      </a: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　　年　　　　　月　　　　　　日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最終診療日</a:t>
                      </a:r>
                      <a:endParaRPr lang="en-US" altLang="zh-TW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（西暦）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　年　　　　　　月　　　　　　日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FF5DF037-C879-0021-30E0-C7363B06F732}"/>
              </a:ext>
            </a:extLst>
          </p:cNvPr>
          <p:cNvGraphicFramePr>
            <a:graphicFrameLocks noGrp="1"/>
          </p:cNvGraphicFramePr>
          <p:nvPr/>
        </p:nvGraphicFramePr>
        <p:xfrm>
          <a:off x="412750" y="5229225"/>
          <a:ext cx="8208963" cy="1223963"/>
        </p:xfrm>
        <a:graphic>
          <a:graphicData uri="http://schemas.openxmlformats.org/drawingml/2006/table">
            <a:tbl>
              <a:tblPr/>
              <a:tblGrid>
                <a:gridCol w="8208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23963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現症：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0C32AFD7-ECB6-91F4-124D-FFBEEE928A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3682753"/>
              </p:ext>
            </p:extLst>
          </p:nvPr>
        </p:nvGraphicFramePr>
        <p:xfrm>
          <a:off x="5795963" y="260350"/>
          <a:ext cx="3238500" cy="641349"/>
        </p:xfrm>
        <a:graphic>
          <a:graphicData uri="http://schemas.openxmlformats.org/drawingml/2006/table">
            <a:tbl>
              <a:tblPr/>
              <a:tblGrid>
                <a:gridCol w="85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72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症例番号</a:t>
                      </a:r>
                      <a:r>
                        <a:rPr 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4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31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31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審査申請者名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35072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0A7B79-675D-F274-5DFC-893C14B9FD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AD240151-F440-7D2B-2F50-C2BEDF062015}"/>
              </a:ext>
            </a:extLst>
          </p:cNvPr>
          <p:cNvGraphicFramePr>
            <a:graphicFrameLocks noGrp="1"/>
          </p:cNvGraphicFramePr>
          <p:nvPr/>
        </p:nvGraphicFramePr>
        <p:xfrm>
          <a:off x="1619250" y="6237288"/>
          <a:ext cx="6176963" cy="558800"/>
        </p:xfrm>
        <a:graphic>
          <a:graphicData uri="http://schemas.openxmlformats.org/drawingml/2006/table">
            <a:tbl>
              <a:tblPr/>
              <a:tblGrid>
                <a:gridCol w="6176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880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effectLst/>
                          <a:latin typeface="ＭＳ Ｐゴシック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写真は名刺判くらいの大きさとする。一症例につき最低６枚程度必要である。</a:t>
                      </a:r>
                      <a:endParaRPr lang="en-US" altLang="ja-JP" sz="900" b="0" i="0" u="none" strike="noStrike" dirty="0">
                        <a:effectLst/>
                        <a:latin typeface="ＭＳ Ｐゴシック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貼付スペースが足りない場合は手術記録欄を用いてもよい。写真のデータをサイズ加工し、貼付してもかまわない。</a:t>
                      </a:r>
                    </a:p>
                  </a:txBody>
                  <a:tcPr marL="9526" marR="9526" marT="9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ADF20467-E90B-92DD-F99A-DE5E7359FE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8283659"/>
              </p:ext>
            </p:extLst>
          </p:nvPr>
        </p:nvGraphicFramePr>
        <p:xfrm>
          <a:off x="5795963" y="260350"/>
          <a:ext cx="3238500" cy="641349"/>
        </p:xfrm>
        <a:graphic>
          <a:graphicData uri="http://schemas.openxmlformats.org/drawingml/2006/table">
            <a:tbl>
              <a:tblPr/>
              <a:tblGrid>
                <a:gridCol w="85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72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症例番号</a:t>
                      </a:r>
                      <a:r>
                        <a:rPr 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4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31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31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審査申請者名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8DC991C4-463E-01B9-30FF-F45273FE84AD}"/>
              </a:ext>
            </a:extLst>
          </p:cNvPr>
          <p:cNvGraphicFramePr>
            <a:graphicFrameLocks noGrp="1"/>
          </p:cNvGraphicFramePr>
          <p:nvPr/>
        </p:nvGraphicFramePr>
        <p:xfrm>
          <a:off x="468313" y="995363"/>
          <a:ext cx="8424862" cy="346075"/>
        </p:xfrm>
        <a:graphic>
          <a:graphicData uri="http://schemas.openxmlformats.org/drawingml/2006/table">
            <a:tbl>
              <a:tblPr/>
              <a:tblGrid>
                <a:gridCol w="41764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48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607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術前・術中および術後の記録（図解を含む）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行頭に年月日を記載のこと</a:t>
                      </a:r>
                    </a:p>
                  </a:txBody>
                  <a:tcPr marL="9525" marR="9525" marT="95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写真</a:t>
                      </a:r>
                    </a:p>
                  </a:txBody>
                  <a:tcPr marL="9525" marR="9525" marT="9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E6E19400-3B68-4115-50D7-ACB8D7B39E9C}"/>
              </a:ext>
            </a:extLst>
          </p:cNvPr>
          <p:cNvGraphicFramePr>
            <a:graphicFrameLocks noGrp="1"/>
          </p:cNvGraphicFramePr>
          <p:nvPr/>
        </p:nvGraphicFramePr>
        <p:xfrm>
          <a:off x="323850" y="188913"/>
          <a:ext cx="2879725" cy="627062"/>
        </p:xfrm>
        <a:graphic>
          <a:graphicData uri="http://schemas.openxmlformats.org/drawingml/2006/table">
            <a:tbl>
              <a:tblPr/>
              <a:tblGrid>
                <a:gridCol w="287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706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美容外科症例記録</a:t>
                      </a:r>
                      <a:r>
                        <a:rPr lang="ja-JP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lang="en-US" altLang="ja-JP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Ⅱ-1</a:t>
                      </a:r>
                      <a:endParaRPr kumimoji="1" lang="zh-TW" altLang="en-US" sz="2000" b="1" i="0" u="none" strike="noStrike" kern="1200" dirty="0">
                        <a:solidFill>
                          <a:schemeClr val="tx1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+mn-cs"/>
                      </a:endParaRPr>
                    </a:p>
                  </a:txBody>
                  <a:tcPr marL="9523" marR="9523" marT="95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76DF1B29-9E17-6A02-D259-A874499AEB89}"/>
              </a:ext>
            </a:extLst>
          </p:cNvPr>
          <p:cNvCxnSpPr/>
          <p:nvPr/>
        </p:nvCxnSpPr>
        <p:spPr>
          <a:xfrm>
            <a:off x="4643438" y="1484313"/>
            <a:ext cx="0" cy="4681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22197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AFBDAF-E5B3-AF5E-A2D0-F1009255CF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6DDC7511-265D-57D2-0D11-D24690F6D227}"/>
              </a:ext>
            </a:extLst>
          </p:cNvPr>
          <p:cNvGraphicFramePr>
            <a:graphicFrameLocks noGrp="1"/>
          </p:cNvGraphicFramePr>
          <p:nvPr/>
        </p:nvGraphicFramePr>
        <p:xfrm>
          <a:off x="1619250" y="6237288"/>
          <a:ext cx="6176963" cy="558800"/>
        </p:xfrm>
        <a:graphic>
          <a:graphicData uri="http://schemas.openxmlformats.org/drawingml/2006/table">
            <a:tbl>
              <a:tblPr/>
              <a:tblGrid>
                <a:gridCol w="6176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880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effectLst/>
                          <a:latin typeface="ＭＳ Ｐゴシック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写真は名刺判くらいの大きさとする。一症例につき最低６枚程度必要である。</a:t>
                      </a:r>
                      <a:endParaRPr lang="en-US" altLang="ja-JP" sz="900" b="0" i="0" u="none" strike="noStrike" dirty="0">
                        <a:effectLst/>
                        <a:latin typeface="ＭＳ Ｐゴシック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貼付スペースが足りない場合は手術記録欄を用いてもよい。写真のデータをサイズ加工し、貼付してもかまわない。</a:t>
                      </a:r>
                    </a:p>
                  </a:txBody>
                  <a:tcPr marL="9526" marR="9526" marT="9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EC170BF9-DC95-F0AF-CC62-DA9C4C7EED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5212235"/>
              </p:ext>
            </p:extLst>
          </p:nvPr>
        </p:nvGraphicFramePr>
        <p:xfrm>
          <a:off x="5795963" y="260350"/>
          <a:ext cx="3238500" cy="641349"/>
        </p:xfrm>
        <a:graphic>
          <a:graphicData uri="http://schemas.openxmlformats.org/drawingml/2006/table">
            <a:tbl>
              <a:tblPr/>
              <a:tblGrid>
                <a:gridCol w="85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72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症例番号</a:t>
                      </a:r>
                      <a:r>
                        <a:rPr 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4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31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31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審査申請者名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76B4401-2E8E-4054-5F41-D126F1BD60BB}"/>
              </a:ext>
            </a:extLst>
          </p:cNvPr>
          <p:cNvGraphicFramePr>
            <a:graphicFrameLocks noGrp="1"/>
          </p:cNvGraphicFramePr>
          <p:nvPr/>
        </p:nvGraphicFramePr>
        <p:xfrm>
          <a:off x="468313" y="995363"/>
          <a:ext cx="8424862" cy="346075"/>
        </p:xfrm>
        <a:graphic>
          <a:graphicData uri="http://schemas.openxmlformats.org/drawingml/2006/table">
            <a:tbl>
              <a:tblPr/>
              <a:tblGrid>
                <a:gridCol w="41764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48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607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術前・術中および術後の記録（図解を含む）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行頭に年月日を記載のこと</a:t>
                      </a:r>
                    </a:p>
                  </a:txBody>
                  <a:tcPr marL="9525" marR="9525" marT="95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写真</a:t>
                      </a:r>
                    </a:p>
                  </a:txBody>
                  <a:tcPr marL="9525" marR="9525" marT="9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74C9CB72-DAD3-9627-7D1B-99F9A8DC4C38}"/>
              </a:ext>
            </a:extLst>
          </p:cNvPr>
          <p:cNvGraphicFramePr>
            <a:graphicFrameLocks noGrp="1"/>
          </p:cNvGraphicFramePr>
          <p:nvPr/>
        </p:nvGraphicFramePr>
        <p:xfrm>
          <a:off x="323850" y="188913"/>
          <a:ext cx="2879725" cy="627062"/>
        </p:xfrm>
        <a:graphic>
          <a:graphicData uri="http://schemas.openxmlformats.org/drawingml/2006/table">
            <a:tbl>
              <a:tblPr/>
              <a:tblGrid>
                <a:gridCol w="287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706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美容外科症例記録</a:t>
                      </a:r>
                      <a:r>
                        <a:rPr lang="ja-JP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lang="en-US" altLang="ja-JP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Ⅱ-2</a:t>
                      </a:r>
                      <a:endParaRPr kumimoji="1" lang="zh-TW" altLang="en-US" sz="2000" b="1" i="0" u="none" strike="noStrike" kern="1200" dirty="0">
                        <a:solidFill>
                          <a:schemeClr val="tx1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+mn-cs"/>
                      </a:endParaRPr>
                    </a:p>
                  </a:txBody>
                  <a:tcPr marL="9523" marR="9523" marT="95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767EAC80-9AE8-F32B-C7D3-01C0751DA036}"/>
              </a:ext>
            </a:extLst>
          </p:cNvPr>
          <p:cNvCxnSpPr/>
          <p:nvPr/>
        </p:nvCxnSpPr>
        <p:spPr>
          <a:xfrm>
            <a:off x="4643438" y="1484313"/>
            <a:ext cx="0" cy="4681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02661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ABD0E2-DA0F-E2C3-F375-53EC65818C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B922AE66-44F4-57E8-FCDE-21A20D15D33B}"/>
              </a:ext>
            </a:extLst>
          </p:cNvPr>
          <p:cNvGraphicFramePr>
            <a:graphicFrameLocks noGrp="1"/>
          </p:cNvGraphicFramePr>
          <p:nvPr/>
        </p:nvGraphicFramePr>
        <p:xfrm>
          <a:off x="1619250" y="6237288"/>
          <a:ext cx="6176963" cy="558800"/>
        </p:xfrm>
        <a:graphic>
          <a:graphicData uri="http://schemas.openxmlformats.org/drawingml/2006/table">
            <a:tbl>
              <a:tblPr/>
              <a:tblGrid>
                <a:gridCol w="6176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880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effectLst/>
                          <a:latin typeface="ＭＳ Ｐゴシック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写真は名刺判くらいの大きさとする。一症例につき最低６枚程度必要である。</a:t>
                      </a:r>
                      <a:endParaRPr lang="en-US" altLang="ja-JP" sz="900" b="0" i="0" u="none" strike="noStrike" dirty="0">
                        <a:effectLst/>
                        <a:latin typeface="ＭＳ Ｐゴシック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貼付スペースが足りない場合は手術記録欄を用いてもよい。写真のデータをサイズ加工し、貼付してもかまわない。</a:t>
                      </a:r>
                    </a:p>
                  </a:txBody>
                  <a:tcPr marL="9526" marR="9526" marT="9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F2DBE5B2-B3E5-4816-BDBB-78E25E621B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5652618"/>
              </p:ext>
            </p:extLst>
          </p:nvPr>
        </p:nvGraphicFramePr>
        <p:xfrm>
          <a:off x="5795963" y="260350"/>
          <a:ext cx="3238500" cy="641349"/>
        </p:xfrm>
        <a:graphic>
          <a:graphicData uri="http://schemas.openxmlformats.org/drawingml/2006/table">
            <a:tbl>
              <a:tblPr/>
              <a:tblGrid>
                <a:gridCol w="85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72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症例番号</a:t>
                      </a:r>
                      <a:r>
                        <a:rPr 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4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31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31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審査申請者名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578C7087-1DD6-4896-CBD5-E7234AD3FBB7}"/>
              </a:ext>
            </a:extLst>
          </p:cNvPr>
          <p:cNvGraphicFramePr>
            <a:graphicFrameLocks noGrp="1"/>
          </p:cNvGraphicFramePr>
          <p:nvPr/>
        </p:nvGraphicFramePr>
        <p:xfrm>
          <a:off x="468313" y="995363"/>
          <a:ext cx="8424862" cy="346075"/>
        </p:xfrm>
        <a:graphic>
          <a:graphicData uri="http://schemas.openxmlformats.org/drawingml/2006/table">
            <a:tbl>
              <a:tblPr/>
              <a:tblGrid>
                <a:gridCol w="41764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48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607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術前・術中および術後の記録（図解を含む）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行頭に年月日を記載のこと</a:t>
                      </a:r>
                    </a:p>
                  </a:txBody>
                  <a:tcPr marL="9525" marR="9525" marT="95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写真</a:t>
                      </a:r>
                    </a:p>
                  </a:txBody>
                  <a:tcPr marL="9525" marR="9525" marT="9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EB2D2A49-E1DC-3DAF-CC58-33E73E16712F}"/>
              </a:ext>
            </a:extLst>
          </p:cNvPr>
          <p:cNvGraphicFramePr>
            <a:graphicFrameLocks noGrp="1"/>
          </p:cNvGraphicFramePr>
          <p:nvPr/>
        </p:nvGraphicFramePr>
        <p:xfrm>
          <a:off x="323850" y="188913"/>
          <a:ext cx="2879725" cy="627062"/>
        </p:xfrm>
        <a:graphic>
          <a:graphicData uri="http://schemas.openxmlformats.org/drawingml/2006/table">
            <a:tbl>
              <a:tblPr/>
              <a:tblGrid>
                <a:gridCol w="287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706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美容外科症例記録</a:t>
                      </a:r>
                      <a:r>
                        <a:rPr lang="ja-JP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lang="en-US" altLang="ja-JP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Ⅱ-3</a:t>
                      </a:r>
                      <a:endParaRPr kumimoji="1" lang="zh-TW" altLang="en-US" sz="2000" b="1" i="0" u="none" strike="noStrike" kern="1200" dirty="0">
                        <a:solidFill>
                          <a:schemeClr val="tx1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+mn-cs"/>
                      </a:endParaRPr>
                    </a:p>
                  </a:txBody>
                  <a:tcPr marL="9523" marR="9523" marT="95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50DFB15E-87BF-FE75-0C3C-66ECAF9912E9}"/>
              </a:ext>
            </a:extLst>
          </p:cNvPr>
          <p:cNvCxnSpPr/>
          <p:nvPr/>
        </p:nvCxnSpPr>
        <p:spPr>
          <a:xfrm>
            <a:off x="4643438" y="1484313"/>
            <a:ext cx="0" cy="4681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4733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F3641D52-4DBB-89AC-6ABF-54B19DE75AD1}"/>
              </a:ext>
            </a:extLst>
          </p:cNvPr>
          <p:cNvGraphicFramePr>
            <a:graphicFrameLocks noGrp="1"/>
          </p:cNvGraphicFramePr>
          <p:nvPr/>
        </p:nvGraphicFramePr>
        <p:xfrm>
          <a:off x="1619250" y="6237288"/>
          <a:ext cx="6176963" cy="558800"/>
        </p:xfrm>
        <a:graphic>
          <a:graphicData uri="http://schemas.openxmlformats.org/drawingml/2006/table">
            <a:tbl>
              <a:tblPr/>
              <a:tblGrid>
                <a:gridCol w="6176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880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effectLst/>
                          <a:latin typeface="ＭＳ Ｐゴシック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写真は名刺判くらいの大きさとする。一症例につき最低６枚程度必要である。</a:t>
                      </a:r>
                      <a:endParaRPr lang="en-US" altLang="ja-JP" sz="900" b="0" i="0" u="none" strike="noStrike" dirty="0">
                        <a:effectLst/>
                        <a:latin typeface="ＭＳ Ｐゴシック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貼付スペースが足りない場合は手術記録欄を用いてもよい。写真のデータをサイズ加工し、貼付してもかまわない。</a:t>
                      </a:r>
                    </a:p>
                  </a:txBody>
                  <a:tcPr marL="9526" marR="9526" marT="9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AD808C07-107E-6706-1E89-8490D4BB0B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5442570"/>
              </p:ext>
            </p:extLst>
          </p:nvPr>
        </p:nvGraphicFramePr>
        <p:xfrm>
          <a:off x="5795963" y="260350"/>
          <a:ext cx="3238500" cy="641349"/>
        </p:xfrm>
        <a:graphic>
          <a:graphicData uri="http://schemas.openxmlformats.org/drawingml/2006/table">
            <a:tbl>
              <a:tblPr/>
              <a:tblGrid>
                <a:gridCol w="85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72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症例番号</a:t>
                      </a:r>
                      <a:r>
                        <a:rPr 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1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31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31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審査申請者名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55758BD0-288C-E94C-898C-127A0823AFA4}"/>
              </a:ext>
            </a:extLst>
          </p:cNvPr>
          <p:cNvGraphicFramePr>
            <a:graphicFrameLocks noGrp="1"/>
          </p:cNvGraphicFramePr>
          <p:nvPr/>
        </p:nvGraphicFramePr>
        <p:xfrm>
          <a:off x="468313" y="995363"/>
          <a:ext cx="8424862" cy="346075"/>
        </p:xfrm>
        <a:graphic>
          <a:graphicData uri="http://schemas.openxmlformats.org/drawingml/2006/table">
            <a:tbl>
              <a:tblPr/>
              <a:tblGrid>
                <a:gridCol w="41764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48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607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術前・術中および術後の記録（図解を含む）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行頭に年月日を記載のこと</a:t>
                      </a:r>
                    </a:p>
                  </a:txBody>
                  <a:tcPr marL="9525" marR="9525" marT="95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写真</a:t>
                      </a:r>
                    </a:p>
                  </a:txBody>
                  <a:tcPr marL="9525" marR="9525" marT="9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9DFD8C3A-03EC-2344-7DFC-045289050C4F}"/>
              </a:ext>
            </a:extLst>
          </p:cNvPr>
          <p:cNvGraphicFramePr>
            <a:graphicFrameLocks noGrp="1"/>
          </p:cNvGraphicFramePr>
          <p:nvPr/>
        </p:nvGraphicFramePr>
        <p:xfrm>
          <a:off x="323850" y="188913"/>
          <a:ext cx="2879725" cy="627062"/>
        </p:xfrm>
        <a:graphic>
          <a:graphicData uri="http://schemas.openxmlformats.org/drawingml/2006/table">
            <a:tbl>
              <a:tblPr/>
              <a:tblGrid>
                <a:gridCol w="287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706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美容外科症例記録</a:t>
                      </a:r>
                      <a:r>
                        <a:rPr lang="ja-JP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lang="en-US" altLang="ja-JP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Ⅱ-1</a:t>
                      </a:r>
                      <a:endParaRPr kumimoji="1" lang="zh-TW" altLang="en-US" sz="2000" b="1" i="0" u="none" strike="noStrike" kern="1200" dirty="0">
                        <a:solidFill>
                          <a:schemeClr val="tx1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+mn-cs"/>
                      </a:endParaRPr>
                    </a:p>
                  </a:txBody>
                  <a:tcPr marL="9523" marR="9523" marT="95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56B9DD51-17F9-722A-5D40-E866E427DB86}"/>
              </a:ext>
            </a:extLst>
          </p:cNvPr>
          <p:cNvCxnSpPr/>
          <p:nvPr/>
        </p:nvCxnSpPr>
        <p:spPr>
          <a:xfrm>
            <a:off x="4643438" y="1484313"/>
            <a:ext cx="0" cy="4681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457636-28FB-4A35-EF34-93EE602248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A773D904-C1F6-AF7B-8956-53EE089B73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5160638"/>
              </p:ext>
            </p:extLst>
          </p:nvPr>
        </p:nvGraphicFramePr>
        <p:xfrm>
          <a:off x="5795963" y="260350"/>
          <a:ext cx="3238500" cy="641349"/>
        </p:xfrm>
        <a:graphic>
          <a:graphicData uri="http://schemas.openxmlformats.org/drawingml/2006/table">
            <a:tbl>
              <a:tblPr/>
              <a:tblGrid>
                <a:gridCol w="85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72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症例番号</a:t>
                      </a:r>
                      <a:r>
                        <a:rPr 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4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31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31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審査申請者名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723BDED7-004C-38FA-605A-F3CCD229D594}"/>
              </a:ext>
            </a:extLst>
          </p:cNvPr>
          <p:cNvGraphicFramePr>
            <a:graphicFrameLocks noGrp="1"/>
          </p:cNvGraphicFramePr>
          <p:nvPr/>
        </p:nvGraphicFramePr>
        <p:xfrm>
          <a:off x="323850" y="188913"/>
          <a:ext cx="2879725" cy="627062"/>
        </p:xfrm>
        <a:graphic>
          <a:graphicData uri="http://schemas.openxmlformats.org/drawingml/2006/table">
            <a:tbl>
              <a:tblPr/>
              <a:tblGrid>
                <a:gridCol w="287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706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美容外科症例記録</a:t>
                      </a:r>
                      <a:r>
                        <a:rPr lang="ja-JP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lang="en-US" altLang="ja-JP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Ⅲ</a:t>
                      </a:r>
                      <a:endParaRPr kumimoji="1" lang="zh-TW" altLang="en-US" sz="2000" b="1" i="0" u="none" strike="noStrike" kern="1200" dirty="0">
                        <a:solidFill>
                          <a:schemeClr val="tx1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+mn-cs"/>
                      </a:endParaRPr>
                    </a:p>
                  </a:txBody>
                  <a:tcPr marL="9523" marR="9523" marT="95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0CCD04EF-2705-D5B2-CD5C-965E5677DB40}"/>
              </a:ext>
            </a:extLst>
          </p:cNvPr>
          <p:cNvGraphicFramePr>
            <a:graphicFrameLocks noGrp="1"/>
          </p:cNvGraphicFramePr>
          <p:nvPr/>
        </p:nvGraphicFramePr>
        <p:xfrm>
          <a:off x="250825" y="1065213"/>
          <a:ext cx="8713788" cy="1211262"/>
        </p:xfrm>
        <a:graphic>
          <a:graphicData uri="http://schemas.openxmlformats.org/drawingml/2006/table">
            <a:tbl>
              <a:tblPr/>
              <a:tblGrid>
                <a:gridCol w="87137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11262">
                <a:tc>
                  <a:txBody>
                    <a:bodyPr/>
                    <a:lstStyle/>
                    <a:p>
                      <a:pPr algn="l" fontAlgn="t">
                        <a:lnSpc>
                          <a:spcPct val="150000"/>
                        </a:lnSpc>
                      </a:pPr>
                      <a:r>
                        <a:rPr lang="ja-JP" altLang="en-US" sz="1100" b="0" i="0" u="none" strike="noStrike" dirty="0">
                          <a:effectLst/>
                          <a:latin typeface="ＭＳ Ｐゴシック"/>
                        </a:rPr>
                        <a:t>　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（手術の要約）この症例のポイント、その他強調したい点など箇条書きにすること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l" fontAlgn="t"/>
                      <a:r>
                        <a:rPr lang="en-US" altLang="ja-JP" sz="1100" b="0" i="0" u="none" strike="noStrike" baseline="0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  </a:t>
                      </a:r>
                      <a:r>
                        <a:rPr lang="en-US" altLang="ja-JP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--------------------------------------------------------------------------</a:t>
                      </a:r>
                    </a:p>
                    <a:p>
                      <a:pPr algn="l" fontAlgn="t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l" fontAlgn="t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6" marR="9526" marT="952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4F5A160-F51F-9394-6FCD-45F377956099}"/>
              </a:ext>
            </a:extLst>
          </p:cNvPr>
          <p:cNvGraphicFramePr>
            <a:graphicFrameLocks noGrp="1"/>
          </p:cNvGraphicFramePr>
          <p:nvPr/>
        </p:nvGraphicFramePr>
        <p:xfrm>
          <a:off x="250825" y="2420938"/>
          <a:ext cx="4321175" cy="4103687"/>
        </p:xfrm>
        <a:graphic>
          <a:graphicData uri="http://schemas.openxmlformats.org/drawingml/2006/table">
            <a:tbl>
              <a:tblPr/>
              <a:tblGrid>
                <a:gridCol w="4321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03687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もしあれば、病理組織所見・レントゲン像を紙焼き、説明すること</a:t>
                      </a:r>
                    </a:p>
                    <a:p>
                      <a:pPr algn="l" fontAlgn="t"/>
                      <a:r>
                        <a:rPr lang="en-US" altLang="ja-JP" sz="1100" b="0" i="0" u="none" strike="noStrike" dirty="0">
                          <a:effectLst/>
                          <a:latin typeface="ＭＳ Ｐゴシック"/>
                        </a:rPr>
                        <a:t>------------------------------------------------------------</a:t>
                      </a:r>
                    </a:p>
                    <a:p>
                      <a:pPr algn="l" fontAlgn="t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7" marR="9527" marT="952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41C47627-6825-CD5B-4DA7-3B5F854C6370}"/>
              </a:ext>
            </a:extLst>
          </p:cNvPr>
          <p:cNvGraphicFramePr>
            <a:graphicFrameLocks noGrp="1"/>
          </p:cNvGraphicFramePr>
          <p:nvPr/>
        </p:nvGraphicFramePr>
        <p:xfrm>
          <a:off x="4716463" y="2420938"/>
          <a:ext cx="4248150" cy="1368426"/>
        </p:xfrm>
        <a:graphic>
          <a:graphicData uri="http://schemas.openxmlformats.org/drawingml/2006/table">
            <a:tbl>
              <a:tblPr/>
              <a:tblGrid>
                <a:gridCol w="3466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26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589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614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文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献</a:t>
                      </a:r>
                    </a:p>
                  </a:txBody>
                  <a:tcPr marL="9524" marR="9524" marT="95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1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614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2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614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3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F5BA7EC7-F2CB-0C66-A847-CAB7FBB1ED47}"/>
              </a:ext>
            </a:extLst>
          </p:cNvPr>
          <p:cNvGraphicFramePr>
            <a:graphicFrameLocks noGrp="1"/>
          </p:cNvGraphicFramePr>
          <p:nvPr/>
        </p:nvGraphicFramePr>
        <p:xfrm>
          <a:off x="4808538" y="4167188"/>
          <a:ext cx="4032250" cy="2297114"/>
        </p:xfrm>
        <a:graphic>
          <a:graphicData uri="http://schemas.openxmlformats.org/drawingml/2006/table">
            <a:tbl>
              <a:tblPr/>
              <a:tblGrid>
                <a:gridCol w="5557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34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21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0719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この症例についての審査メモ（申請者は記入しないでください）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判　定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0631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NO.1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NO.2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NO.3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NO.4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NO.5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NO.6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NO.7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NO.8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NO.9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NO.10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20487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E369AE-C5AF-BC63-7158-BA88560CCC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D14CB8B4-F1E5-5D5F-2B86-78596A7430B6}"/>
              </a:ext>
            </a:extLst>
          </p:cNvPr>
          <p:cNvGraphicFramePr>
            <a:graphicFrameLocks noGrp="1"/>
          </p:cNvGraphicFramePr>
          <p:nvPr/>
        </p:nvGraphicFramePr>
        <p:xfrm>
          <a:off x="395288" y="3357563"/>
          <a:ext cx="3960812" cy="1727200"/>
        </p:xfrm>
        <a:graphic>
          <a:graphicData uri="http://schemas.openxmlformats.org/drawingml/2006/table">
            <a:tbl>
              <a:tblPr/>
              <a:tblGrid>
                <a:gridCol w="39608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82214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主訴：</a:t>
                      </a:r>
                    </a:p>
                  </a:txBody>
                  <a:tcPr marL="9526" marR="9526" marT="95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4986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家族歴：</a:t>
                      </a:r>
                    </a:p>
                  </a:txBody>
                  <a:tcPr marL="9526" marR="9526" marT="95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D9652F11-E790-05BD-C399-14E0C8548206}"/>
              </a:ext>
            </a:extLst>
          </p:cNvPr>
          <p:cNvGraphicFramePr>
            <a:graphicFrameLocks noGrp="1"/>
          </p:cNvGraphicFramePr>
          <p:nvPr/>
        </p:nvGraphicFramePr>
        <p:xfrm>
          <a:off x="4500563" y="3357563"/>
          <a:ext cx="4103687" cy="1727200"/>
        </p:xfrm>
        <a:graphic>
          <a:graphicData uri="http://schemas.openxmlformats.org/drawingml/2006/table">
            <a:tbl>
              <a:tblPr/>
              <a:tblGrid>
                <a:gridCol w="41036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6360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既住歴：</a:t>
                      </a:r>
                    </a:p>
                  </a:txBody>
                  <a:tcPr marL="9523" marR="9523" marT="95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360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現病歴：</a:t>
                      </a:r>
                    </a:p>
                  </a:txBody>
                  <a:tcPr marL="9523" marR="9523" marT="95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9555820C-1AA1-84FA-7BE5-164D572137B5}"/>
              </a:ext>
            </a:extLst>
          </p:cNvPr>
          <p:cNvGraphicFramePr>
            <a:graphicFrameLocks noGrp="1"/>
          </p:cNvGraphicFramePr>
          <p:nvPr/>
        </p:nvGraphicFramePr>
        <p:xfrm>
          <a:off x="395288" y="115888"/>
          <a:ext cx="8081961" cy="3082926"/>
        </p:xfrm>
        <a:graphic>
          <a:graphicData uri="http://schemas.openxmlformats.org/drawingml/2006/table">
            <a:tbl>
              <a:tblPr/>
              <a:tblGrid>
                <a:gridCol w="6645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39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45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17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8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6877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488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2919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6877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6877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158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6877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3951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60151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（様式</a:t>
                      </a:r>
                      <a:r>
                        <a:rPr lang="en-US" altLang="ja-JP" sz="12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G-2</a:t>
                      </a:r>
                      <a:r>
                        <a:rPr lang="ja-JP" altLang="en-US" sz="12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）</a:t>
                      </a:r>
                      <a:r>
                        <a:rPr lang="zh-TW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美容外科症例記録</a:t>
                      </a:r>
                      <a:r>
                        <a:rPr lang="en-US" altLang="ja-JP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Ⅰ</a:t>
                      </a:r>
                      <a:endParaRPr lang="zh-TW" altLang="en-US" sz="2000" b="1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7735">
                <a:tc rowSpan="4" gridSpan="7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水色の部分に漏れのないよう記載のこと。各症例記録は</a:t>
                      </a:r>
                      <a:r>
                        <a:rPr lang="en-US" altLang="ja-JP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5</a:t>
                      </a:r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枚つづりである。</a:t>
                      </a:r>
                      <a:endParaRPr lang="en-US" altLang="ja-JP" sz="900" b="0" i="0" u="none" strike="noStrike" dirty="0">
                        <a:solidFill>
                          <a:srgbClr val="FF0000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lang="en-US" altLang="ja-JP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10</a:t>
                      </a:r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症例を１ファイルにて、電子媒体（</a:t>
                      </a:r>
                      <a:r>
                        <a:rPr lang="en-US" altLang="ja-JP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CD-R</a:t>
                      </a:r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または</a:t>
                      </a:r>
                      <a:r>
                        <a:rPr lang="en-US" altLang="ja-JP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USB</a:t>
                      </a:r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）に記録して提出</a:t>
                      </a:r>
                      <a:endParaRPr lang="en-US" altLang="ja-JP" sz="900" b="0" i="0" u="none" strike="noStrike" dirty="0">
                        <a:solidFill>
                          <a:srgbClr val="FF0000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すること（原則記録媒体の返却はしない）。</a:t>
                      </a: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ctr"/>
                      <a:endParaRPr 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7735"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7735"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ctr"/>
                      <a:endParaRPr lang="zh-TW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7735"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801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830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患者名　　　　　　</a:t>
                      </a:r>
                      <a:r>
                        <a:rPr lang="ja-JP" altLang="en-US" sz="10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（イニシャル）</a:t>
                      </a:r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性別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男・女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初診日　　　　（西暦）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　年　　　　　　月　　　　　　日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268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年齢</a:t>
                      </a: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　　　　歳　　　　　　　　</a:t>
                      </a:r>
                      <a:r>
                        <a:rPr lang="ja-JP" altLang="en-US" sz="1100" b="0" i="0" u="none" strike="noStrike" dirty="0" err="1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か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月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手術日　　　（西暦）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　年　　　　　　月　　　　　　日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2404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生年月日　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（西暦）</a:t>
                      </a: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　　年　　　　　月　　　　　　日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最終診療日</a:t>
                      </a:r>
                      <a:endParaRPr lang="en-US" altLang="zh-TW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（西暦）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　年　　　　　　月　　　　　　日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ACEF95B3-6859-77AE-367F-78071865582D}"/>
              </a:ext>
            </a:extLst>
          </p:cNvPr>
          <p:cNvGraphicFramePr>
            <a:graphicFrameLocks noGrp="1"/>
          </p:cNvGraphicFramePr>
          <p:nvPr/>
        </p:nvGraphicFramePr>
        <p:xfrm>
          <a:off x="412750" y="5229225"/>
          <a:ext cx="8208963" cy="1223963"/>
        </p:xfrm>
        <a:graphic>
          <a:graphicData uri="http://schemas.openxmlformats.org/drawingml/2006/table">
            <a:tbl>
              <a:tblPr/>
              <a:tblGrid>
                <a:gridCol w="8208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23963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現症：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98B981BE-55E3-B5BD-FB6A-284C8FCD91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9231400"/>
              </p:ext>
            </p:extLst>
          </p:nvPr>
        </p:nvGraphicFramePr>
        <p:xfrm>
          <a:off x="5795963" y="260350"/>
          <a:ext cx="3238500" cy="641349"/>
        </p:xfrm>
        <a:graphic>
          <a:graphicData uri="http://schemas.openxmlformats.org/drawingml/2006/table">
            <a:tbl>
              <a:tblPr/>
              <a:tblGrid>
                <a:gridCol w="85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72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症例番号</a:t>
                      </a:r>
                      <a:r>
                        <a:rPr 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5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31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31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審査申請者名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56255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A59668-21CD-3A54-184C-4D0D1072D5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472D1929-3F5A-A432-9585-0B83354B8A32}"/>
              </a:ext>
            </a:extLst>
          </p:cNvPr>
          <p:cNvGraphicFramePr>
            <a:graphicFrameLocks noGrp="1"/>
          </p:cNvGraphicFramePr>
          <p:nvPr/>
        </p:nvGraphicFramePr>
        <p:xfrm>
          <a:off x="1619250" y="6237288"/>
          <a:ext cx="6176963" cy="558800"/>
        </p:xfrm>
        <a:graphic>
          <a:graphicData uri="http://schemas.openxmlformats.org/drawingml/2006/table">
            <a:tbl>
              <a:tblPr/>
              <a:tblGrid>
                <a:gridCol w="6176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880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effectLst/>
                          <a:latin typeface="ＭＳ Ｐゴシック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写真は名刺判くらいの大きさとする。一症例につき最低６枚程度必要である。</a:t>
                      </a:r>
                      <a:endParaRPr lang="en-US" altLang="ja-JP" sz="900" b="0" i="0" u="none" strike="noStrike" dirty="0">
                        <a:effectLst/>
                        <a:latin typeface="ＭＳ Ｐゴシック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貼付スペースが足りない場合は手術記録欄を用いてもよい。写真のデータをサイズ加工し、貼付してもかまわない。</a:t>
                      </a:r>
                    </a:p>
                  </a:txBody>
                  <a:tcPr marL="9526" marR="9526" marT="9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1B39A9BA-4D5D-2BE3-8FE9-5B8348CEFA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1220003"/>
              </p:ext>
            </p:extLst>
          </p:nvPr>
        </p:nvGraphicFramePr>
        <p:xfrm>
          <a:off x="5795963" y="260350"/>
          <a:ext cx="3238500" cy="641349"/>
        </p:xfrm>
        <a:graphic>
          <a:graphicData uri="http://schemas.openxmlformats.org/drawingml/2006/table">
            <a:tbl>
              <a:tblPr/>
              <a:tblGrid>
                <a:gridCol w="85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72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症例番号</a:t>
                      </a:r>
                      <a:r>
                        <a:rPr 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5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31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31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審査申請者名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A07C69E1-0C8C-A686-0EE9-DDE7F7A46AEF}"/>
              </a:ext>
            </a:extLst>
          </p:cNvPr>
          <p:cNvGraphicFramePr>
            <a:graphicFrameLocks noGrp="1"/>
          </p:cNvGraphicFramePr>
          <p:nvPr/>
        </p:nvGraphicFramePr>
        <p:xfrm>
          <a:off x="468313" y="995363"/>
          <a:ext cx="8424862" cy="346075"/>
        </p:xfrm>
        <a:graphic>
          <a:graphicData uri="http://schemas.openxmlformats.org/drawingml/2006/table">
            <a:tbl>
              <a:tblPr/>
              <a:tblGrid>
                <a:gridCol w="41764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48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607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術前・術中および術後の記録（図解を含む）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行頭に年月日を記載のこと</a:t>
                      </a:r>
                    </a:p>
                  </a:txBody>
                  <a:tcPr marL="9525" marR="9525" marT="95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写真</a:t>
                      </a:r>
                    </a:p>
                  </a:txBody>
                  <a:tcPr marL="9525" marR="9525" marT="9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4AF4961E-D8BF-50B7-59C4-E1423D15957D}"/>
              </a:ext>
            </a:extLst>
          </p:cNvPr>
          <p:cNvGraphicFramePr>
            <a:graphicFrameLocks noGrp="1"/>
          </p:cNvGraphicFramePr>
          <p:nvPr/>
        </p:nvGraphicFramePr>
        <p:xfrm>
          <a:off x="323850" y="188913"/>
          <a:ext cx="2879725" cy="627062"/>
        </p:xfrm>
        <a:graphic>
          <a:graphicData uri="http://schemas.openxmlformats.org/drawingml/2006/table">
            <a:tbl>
              <a:tblPr/>
              <a:tblGrid>
                <a:gridCol w="287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706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美容外科症例記録</a:t>
                      </a:r>
                      <a:r>
                        <a:rPr lang="ja-JP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lang="en-US" altLang="ja-JP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Ⅱ-1</a:t>
                      </a:r>
                      <a:endParaRPr kumimoji="1" lang="zh-TW" altLang="en-US" sz="2000" b="1" i="0" u="none" strike="noStrike" kern="1200" dirty="0">
                        <a:solidFill>
                          <a:schemeClr val="tx1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+mn-cs"/>
                      </a:endParaRPr>
                    </a:p>
                  </a:txBody>
                  <a:tcPr marL="9523" marR="9523" marT="95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0B9A97A6-D504-8218-380D-B4C5621431E8}"/>
              </a:ext>
            </a:extLst>
          </p:cNvPr>
          <p:cNvCxnSpPr/>
          <p:nvPr/>
        </p:nvCxnSpPr>
        <p:spPr>
          <a:xfrm>
            <a:off x="4643438" y="1484313"/>
            <a:ext cx="0" cy="4681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03583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5B3EF5-589A-CA5E-0F53-C3CA3AC4A5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1535D7ED-BF85-43D5-3847-90005DB26E45}"/>
              </a:ext>
            </a:extLst>
          </p:cNvPr>
          <p:cNvGraphicFramePr>
            <a:graphicFrameLocks noGrp="1"/>
          </p:cNvGraphicFramePr>
          <p:nvPr/>
        </p:nvGraphicFramePr>
        <p:xfrm>
          <a:off x="1619250" y="6237288"/>
          <a:ext cx="6176963" cy="558800"/>
        </p:xfrm>
        <a:graphic>
          <a:graphicData uri="http://schemas.openxmlformats.org/drawingml/2006/table">
            <a:tbl>
              <a:tblPr/>
              <a:tblGrid>
                <a:gridCol w="6176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880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effectLst/>
                          <a:latin typeface="ＭＳ Ｐゴシック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写真は名刺判くらいの大きさとする。一症例につき最低６枚程度必要である。</a:t>
                      </a:r>
                      <a:endParaRPr lang="en-US" altLang="ja-JP" sz="900" b="0" i="0" u="none" strike="noStrike" dirty="0">
                        <a:effectLst/>
                        <a:latin typeface="ＭＳ Ｐゴシック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貼付スペースが足りない場合は手術記録欄を用いてもよい。写真のデータをサイズ加工し、貼付してもかまわない。</a:t>
                      </a:r>
                    </a:p>
                  </a:txBody>
                  <a:tcPr marL="9526" marR="9526" marT="9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574C8912-DFE7-959E-C2F8-5DFEA9450B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262878"/>
              </p:ext>
            </p:extLst>
          </p:nvPr>
        </p:nvGraphicFramePr>
        <p:xfrm>
          <a:off x="5795963" y="260350"/>
          <a:ext cx="3238500" cy="641349"/>
        </p:xfrm>
        <a:graphic>
          <a:graphicData uri="http://schemas.openxmlformats.org/drawingml/2006/table">
            <a:tbl>
              <a:tblPr/>
              <a:tblGrid>
                <a:gridCol w="85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72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症例番号</a:t>
                      </a:r>
                      <a:r>
                        <a:rPr 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5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31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31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審査申請者名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0F4FD7D4-AAE8-7454-11E2-3E2A31A7210C}"/>
              </a:ext>
            </a:extLst>
          </p:cNvPr>
          <p:cNvGraphicFramePr>
            <a:graphicFrameLocks noGrp="1"/>
          </p:cNvGraphicFramePr>
          <p:nvPr/>
        </p:nvGraphicFramePr>
        <p:xfrm>
          <a:off x="468313" y="995363"/>
          <a:ext cx="8424862" cy="346075"/>
        </p:xfrm>
        <a:graphic>
          <a:graphicData uri="http://schemas.openxmlformats.org/drawingml/2006/table">
            <a:tbl>
              <a:tblPr/>
              <a:tblGrid>
                <a:gridCol w="41764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48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607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術前・術中および術後の記録（図解を含む）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行頭に年月日を記載のこと</a:t>
                      </a:r>
                    </a:p>
                  </a:txBody>
                  <a:tcPr marL="9525" marR="9525" marT="95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写真</a:t>
                      </a:r>
                    </a:p>
                  </a:txBody>
                  <a:tcPr marL="9525" marR="9525" marT="9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DB6B2BEE-E7B7-BC2E-3C04-C01A5A03B754}"/>
              </a:ext>
            </a:extLst>
          </p:cNvPr>
          <p:cNvGraphicFramePr>
            <a:graphicFrameLocks noGrp="1"/>
          </p:cNvGraphicFramePr>
          <p:nvPr/>
        </p:nvGraphicFramePr>
        <p:xfrm>
          <a:off x="323850" y="188913"/>
          <a:ext cx="2879725" cy="627062"/>
        </p:xfrm>
        <a:graphic>
          <a:graphicData uri="http://schemas.openxmlformats.org/drawingml/2006/table">
            <a:tbl>
              <a:tblPr/>
              <a:tblGrid>
                <a:gridCol w="287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706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美容外科症例記録</a:t>
                      </a:r>
                      <a:r>
                        <a:rPr lang="ja-JP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lang="en-US" altLang="ja-JP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Ⅱ-2</a:t>
                      </a:r>
                      <a:endParaRPr kumimoji="1" lang="zh-TW" altLang="en-US" sz="2000" b="1" i="0" u="none" strike="noStrike" kern="1200" dirty="0">
                        <a:solidFill>
                          <a:schemeClr val="tx1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+mn-cs"/>
                      </a:endParaRPr>
                    </a:p>
                  </a:txBody>
                  <a:tcPr marL="9523" marR="9523" marT="95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90ECC4C7-76DA-5900-D0EB-B49E1C5F1D64}"/>
              </a:ext>
            </a:extLst>
          </p:cNvPr>
          <p:cNvCxnSpPr/>
          <p:nvPr/>
        </p:nvCxnSpPr>
        <p:spPr>
          <a:xfrm>
            <a:off x="4643438" y="1484313"/>
            <a:ext cx="0" cy="4681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09578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480CCF-4481-3A48-449D-A0311F590A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480F40A2-B49F-69B0-8AF8-D35BD3E3D006}"/>
              </a:ext>
            </a:extLst>
          </p:cNvPr>
          <p:cNvGraphicFramePr>
            <a:graphicFrameLocks noGrp="1"/>
          </p:cNvGraphicFramePr>
          <p:nvPr/>
        </p:nvGraphicFramePr>
        <p:xfrm>
          <a:off x="1619250" y="6237288"/>
          <a:ext cx="6176963" cy="558800"/>
        </p:xfrm>
        <a:graphic>
          <a:graphicData uri="http://schemas.openxmlformats.org/drawingml/2006/table">
            <a:tbl>
              <a:tblPr/>
              <a:tblGrid>
                <a:gridCol w="6176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880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effectLst/>
                          <a:latin typeface="ＭＳ Ｐゴシック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写真は名刺判くらいの大きさとする。一症例につき最低６枚程度必要である。</a:t>
                      </a:r>
                      <a:endParaRPr lang="en-US" altLang="ja-JP" sz="900" b="0" i="0" u="none" strike="noStrike" dirty="0">
                        <a:effectLst/>
                        <a:latin typeface="ＭＳ Ｐゴシック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貼付スペースが足りない場合は手術記録欄を用いてもよい。写真のデータをサイズ加工し、貼付してもかまわない。</a:t>
                      </a:r>
                    </a:p>
                  </a:txBody>
                  <a:tcPr marL="9526" marR="9526" marT="9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B13D32D0-1C07-C815-BB07-781B976D7E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0944975"/>
              </p:ext>
            </p:extLst>
          </p:nvPr>
        </p:nvGraphicFramePr>
        <p:xfrm>
          <a:off x="5795963" y="260350"/>
          <a:ext cx="3238500" cy="641349"/>
        </p:xfrm>
        <a:graphic>
          <a:graphicData uri="http://schemas.openxmlformats.org/drawingml/2006/table">
            <a:tbl>
              <a:tblPr/>
              <a:tblGrid>
                <a:gridCol w="85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72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症例番号</a:t>
                      </a:r>
                      <a:r>
                        <a:rPr 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5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31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31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審査申請者名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7E857BB3-1939-C6A1-46F6-E067DF807E81}"/>
              </a:ext>
            </a:extLst>
          </p:cNvPr>
          <p:cNvGraphicFramePr>
            <a:graphicFrameLocks noGrp="1"/>
          </p:cNvGraphicFramePr>
          <p:nvPr/>
        </p:nvGraphicFramePr>
        <p:xfrm>
          <a:off x="468313" y="995363"/>
          <a:ext cx="8424862" cy="346075"/>
        </p:xfrm>
        <a:graphic>
          <a:graphicData uri="http://schemas.openxmlformats.org/drawingml/2006/table">
            <a:tbl>
              <a:tblPr/>
              <a:tblGrid>
                <a:gridCol w="41764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48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607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術前・術中および術後の記録（図解を含む）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行頭に年月日を記載のこと</a:t>
                      </a:r>
                    </a:p>
                  </a:txBody>
                  <a:tcPr marL="9525" marR="9525" marT="95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写真</a:t>
                      </a:r>
                    </a:p>
                  </a:txBody>
                  <a:tcPr marL="9525" marR="9525" marT="9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C39F822C-9C0E-3658-A2BE-F0BC0094E1AD}"/>
              </a:ext>
            </a:extLst>
          </p:cNvPr>
          <p:cNvGraphicFramePr>
            <a:graphicFrameLocks noGrp="1"/>
          </p:cNvGraphicFramePr>
          <p:nvPr/>
        </p:nvGraphicFramePr>
        <p:xfrm>
          <a:off x="323850" y="188913"/>
          <a:ext cx="2879725" cy="627062"/>
        </p:xfrm>
        <a:graphic>
          <a:graphicData uri="http://schemas.openxmlformats.org/drawingml/2006/table">
            <a:tbl>
              <a:tblPr/>
              <a:tblGrid>
                <a:gridCol w="287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706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美容外科症例記録</a:t>
                      </a:r>
                      <a:r>
                        <a:rPr lang="ja-JP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lang="en-US" altLang="ja-JP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Ⅱ-3</a:t>
                      </a:r>
                      <a:endParaRPr kumimoji="1" lang="zh-TW" altLang="en-US" sz="2000" b="1" i="0" u="none" strike="noStrike" kern="1200" dirty="0">
                        <a:solidFill>
                          <a:schemeClr val="tx1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+mn-cs"/>
                      </a:endParaRPr>
                    </a:p>
                  </a:txBody>
                  <a:tcPr marL="9523" marR="9523" marT="95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6A91C1C7-2723-09EE-598F-B1349E64F359}"/>
              </a:ext>
            </a:extLst>
          </p:cNvPr>
          <p:cNvCxnSpPr/>
          <p:nvPr/>
        </p:nvCxnSpPr>
        <p:spPr>
          <a:xfrm>
            <a:off x="4643438" y="1484313"/>
            <a:ext cx="0" cy="4681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74736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4EBF73-D8BC-4365-B6ED-4C0D983ECE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340B5BEE-1584-F145-60F4-C56CC68BBB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862457"/>
              </p:ext>
            </p:extLst>
          </p:nvPr>
        </p:nvGraphicFramePr>
        <p:xfrm>
          <a:off x="5795963" y="260350"/>
          <a:ext cx="3238500" cy="641349"/>
        </p:xfrm>
        <a:graphic>
          <a:graphicData uri="http://schemas.openxmlformats.org/drawingml/2006/table">
            <a:tbl>
              <a:tblPr/>
              <a:tblGrid>
                <a:gridCol w="85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72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症例番号</a:t>
                      </a:r>
                      <a:r>
                        <a:rPr 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5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31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31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審査申請者名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9301D566-34FD-5B10-CFF9-734D7035E133}"/>
              </a:ext>
            </a:extLst>
          </p:cNvPr>
          <p:cNvGraphicFramePr>
            <a:graphicFrameLocks noGrp="1"/>
          </p:cNvGraphicFramePr>
          <p:nvPr/>
        </p:nvGraphicFramePr>
        <p:xfrm>
          <a:off x="323850" y="188913"/>
          <a:ext cx="2879725" cy="627062"/>
        </p:xfrm>
        <a:graphic>
          <a:graphicData uri="http://schemas.openxmlformats.org/drawingml/2006/table">
            <a:tbl>
              <a:tblPr/>
              <a:tblGrid>
                <a:gridCol w="287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706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美容外科症例記録</a:t>
                      </a:r>
                      <a:r>
                        <a:rPr lang="ja-JP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lang="en-US" altLang="ja-JP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Ⅲ</a:t>
                      </a:r>
                      <a:endParaRPr kumimoji="1" lang="zh-TW" altLang="en-US" sz="2000" b="1" i="0" u="none" strike="noStrike" kern="1200" dirty="0">
                        <a:solidFill>
                          <a:schemeClr val="tx1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+mn-cs"/>
                      </a:endParaRPr>
                    </a:p>
                  </a:txBody>
                  <a:tcPr marL="9523" marR="9523" marT="95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C2B213AF-CBAA-AA4E-BDAD-56EE520863E9}"/>
              </a:ext>
            </a:extLst>
          </p:cNvPr>
          <p:cNvGraphicFramePr>
            <a:graphicFrameLocks noGrp="1"/>
          </p:cNvGraphicFramePr>
          <p:nvPr/>
        </p:nvGraphicFramePr>
        <p:xfrm>
          <a:off x="250825" y="1065213"/>
          <a:ext cx="8713788" cy="1211262"/>
        </p:xfrm>
        <a:graphic>
          <a:graphicData uri="http://schemas.openxmlformats.org/drawingml/2006/table">
            <a:tbl>
              <a:tblPr/>
              <a:tblGrid>
                <a:gridCol w="87137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11262">
                <a:tc>
                  <a:txBody>
                    <a:bodyPr/>
                    <a:lstStyle/>
                    <a:p>
                      <a:pPr algn="l" fontAlgn="t">
                        <a:lnSpc>
                          <a:spcPct val="150000"/>
                        </a:lnSpc>
                      </a:pPr>
                      <a:r>
                        <a:rPr lang="ja-JP" altLang="en-US" sz="1100" b="0" i="0" u="none" strike="noStrike" dirty="0">
                          <a:effectLst/>
                          <a:latin typeface="ＭＳ Ｐゴシック"/>
                        </a:rPr>
                        <a:t>　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（手術の要約）この症例のポイント、その他強調したい点など箇条書きにすること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l" fontAlgn="t"/>
                      <a:r>
                        <a:rPr lang="en-US" altLang="ja-JP" sz="1100" b="0" i="0" u="none" strike="noStrike" baseline="0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  </a:t>
                      </a:r>
                      <a:r>
                        <a:rPr lang="en-US" altLang="ja-JP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--------------------------------------------------------------------------</a:t>
                      </a:r>
                    </a:p>
                    <a:p>
                      <a:pPr algn="l" fontAlgn="t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l" fontAlgn="t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6" marR="9526" marT="952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1175B7D1-BBF3-5B79-9AD5-C9CC09F57C12}"/>
              </a:ext>
            </a:extLst>
          </p:cNvPr>
          <p:cNvGraphicFramePr>
            <a:graphicFrameLocks noGrp="1"/>
          </p:cNvGraphicFramePr>
          <p:nvPr/>
        </p:nvGraphicFramePr>
        <p:xfrm>
          <a:off x="250825" y="2420938"/>
          <a:ext cx="4321175" cy="4103687"/>
        </p:xfrm>
        <a:graphic>
          <a:graphicData uri="http://schemas.openxmlformats.org/drawingml/2006/table">
            <a:tbl>
              <a:tblPr/>
              <a:tblGrid>
                <a:gridCol w="4321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03687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もしあれば、病理組織所見・レントゲン像を紙焼き、説明すること</a:t>
                      </a:r>
                    </a:p>
                    <a:p>
                      <a:pPr algn="l" fontAlgn="t"/>
                      <a:r>
                        <a:rPr lang="en-US" altLang="ja-JP" sz="1100" b="0" i="0" u="none" strike="noStrike" dirty="0">
                          <a:effectLst/>
                          <a:latin typeface="ＭＳ Ｐゴシック"/>
                        </a:rPr>
                        <a:t>------------------------------------------------------------</a:t>
                      </a:r>
                    </a:p>
                    <a:p>
                      <a:pPr algn="l" fontAlgn="t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7" marR="9527" marT="952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60D5DEE9-51D2-5F48-0F35-FAC0EADB9BD2}"/>
              </a:ext>
            </a:extLst>
          </p:cNvPr>
          <p:cNvGraphicFramePr>
            <a:graphicFrameLocks noGrp="1"/>
          </p:cNvGraphicFramePr>
          <p:nvPr/>
        </p:nvGraphicFramePr>
        <p:xfrm>
          <a:off x="4716463" y="2420938"/>
          <a:ext cx="4248150" cy="1368426"/>
        </p:xfrm>
        <a:graphic>
          <a:graphicData uri="http://schemas.openxmlformats.org/drawingml/2006/table">
            <a:tbl>
              <a:tblPr/>
              <a:tblGrid>
                <a:gridCol w="3466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26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589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614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文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献</a:t>
                      </a:r>
                    </a:p>
                  </a:txBody>
                  <a:tcPr marL="9524" marR="9524" marT="95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1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614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2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614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3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45DF2CF7-54DD-EEFA-AB8A-A0A4C2F5301B}"/>
              </a:ext>
            </a:extLst>
          </p:cNvPr>
          <p:cNvGraphicFramePr>
            <a:graphicFrameLocks noGrp="1"/>
          </p:cNvGraphicFramePr>
          <p:nvPr/>
        </p:nvGraphicFramePr>
        <p:xfrm>
          <a:off x="4808538" y="4167188"/>
          <a:ext cx="4032250" cy="2297114"/>
        </p:xfrm>
        <a:graphic>
          <a:graphicData uri="http://schemas.openxmlformats.org/drawingml/2006/table">
            <a:tbl>
              <a:tblPr/>
              <a:tblGrid>
                <a:gridCol w="5557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34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21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0719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この症例についての審査メモ（申請者は記入しないでください）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判　定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0631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NO.1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NO.2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NO.3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NO.4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NO.5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NO.6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NO.7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NO.8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NO.9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NO.10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47106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EEFB03-4FC3-2B63-0DF5-58AEAB3272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9C6A03B1-5E76-BC95-DA95-278FB137D695}"/>
              </a:ext>
            </a:extLst>
          </p:cNvPr>
          <p:cNvGraphicFramePr>
            <a:graphicFrameLocks noGrp="1"/>
          </p:cNvGraphicFramePr>
          <p:nvPr/>
        </p:nvGraphicFramePr>
        <p:xfrm>
          <a:off x="395288" y="3357563"/>
          <a:ext cx="3960812" cy="1727200"/>
        </p:xfrm>
        <a:graphic>
          <a:graphicData uri="http://schemas.openxmlformats.org/drawingml/2006/table">
            <a:tbl>
              <a:tblPr/>
              <a:tblGrid>
                <a:gridCol w="39608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82214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主訴：</a:t>
                      </a:r>
                    </a:p>
                  </a:txBody>
                  <a:tcPr marL="9526" marR="9526" marT="95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4986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家族歴：</a:t>
                      </a:r>
                    </a:p>
                  </a:txBody>
                  <a:tcPr marL="9526" marR="9526" marT="95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D2A4D723-AECF-85B5-9DAD-82BF803992D5}"/>
              </a:ext>
            </a:extLst>
          </p:cNvPr>
          <p:cNvGraphicFramePr>
            <a:graphicFrameLocks noGrp="1"/>
          </p:cNvGraphicFramePr>
          <p:nvPr/>
        </p:nvGraphicFramePr>
        <p:xfrm>
          <a:off x="4500563" y="3357563"/>
          <a:ext cx="4103687" cy="1727200"/>
        </p:xfrm>
        <a:graphic>
          <a:graphicData uri="http://schemas.openxmlformats.org/drawingml/2006/table">
            <a:tbl>
              <a:tblPr/>
              <a:tblGrid>
                <a:gridCol w="41036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6360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既住歴：</a:t>
                      </a:r>
                    </a:p>
                  </a:txBody>
                  <a:tcPr marL="9523" marR="9523" marT="95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360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現病歴：</a:t>
                      </a:r>
                    </a:p>
                  </a:txBody>
                  <a:tcPr marL="9523" marR="9523" marT="95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5BC76748-A54C-001B-C56C-496CB7F520BD}"/>
              </a:ext>
            </a:extLst>
          </p:cNvPr>
          <p:cNvGraphicFramePr>
            <a:graphicFrameLocks noGrp="1"/>
          </p:cNvGraphicFramePr>
          <p:nvPr/>
        </p:nvGraphicFramePr>
        <p:xfrm>
          <a:off x="395288" y="115888"/>
          <a:ext cx="8081961" cy="3082926"/>
        </p:xfrm>
        <a:graphic>
          <a:graphicData uri="http://schemas.openxmlformats.org/drawingml/2006/table">
            <a:tbl>
              <a:tblPr/>
              <a:tblGrid>
                <a:gridCol w="6645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39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45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17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8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6877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488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2919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6877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6877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158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6877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3951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60151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（様式</a:t>
                      </a:r>
                      <a:r>
                        <a:rPr lang="en-US" altLang="ja-JP" sz="12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G-2</a:t>
                      </a:r>
                      <a:r>
                        <a:rPr lang="ja-JP" altLang="en-US" sz="12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）</a:t>
                      </a:r>
                      <a:r>
                        <a:rPr lang="zh-TW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美容外科症例記録</a:t>
                      </a:r>
                      <a:r>
                        <a:rPr lang="en-US" altLang="ja-JP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Ⅰ</a:t>
                      </a:r>
                      <a:endParaRPr lang="zh-TW" altLang="en-US" sz="2000" b="1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7735">
                <a:tc rowSpan="4" gridSpan="7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水色の部分に漏れのないよう記載のこと。各症例記録は</a:t>
                      </a:r>
                      <a:r>
                        <a:rPr lang="en-US" altLang="ja-JP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5</a:t>
                      </a:r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枚つづりである。</a:t>
                      </a:r>
                      <a:endParaRPr lang="en-US" altLang="ja-JP" sz="900" b="0" i="0" u="none" strike="noStrike" dirty="0">
                        <a:solidFill>
                          <a:srgbClr val="FF0000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lang="en-US" altLang="ja-JP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10</a:t>
                      </a:r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症例を１ファイルにて、電子媒体（</a:t>
                      </a:r>
                      <a:r>
                        <a:rPr lang="en-US" altLang="ja-JP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CD-R</a:t>
                      </a:r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または</a:t>
                      </a:r>
                      <a:r>
                        <a:rPr lang="en-US" altLang="ja-JP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USB</a:t>
                      </a:r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）に記録して提出</a:t>
                      </a:r>
                      <a:endParaRPr lang="en-US" altLang="ja-JP" sz="900" b="0" i="0" u="none" strike="noStrike" dirty="0">
                        <a:solidFill>
                          <a:srgbClr val="FF0000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すること（原則記録媒体の返却はしない）。</a:t>
                      </a: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ctr"/>
                      <a:endParaRPr 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7735"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7735"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ctr"/>
                      <a:endParaRPr lang="zh-TW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7735"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801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830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患者名　　　　　　</a:t>
                      </a:r>
                      <a:r>
                        <a:rPr lang="ja-JP" altLang="en-US" sz="10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（イニシャル）</a:t>
                      </a:r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性別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男・女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初診日　　　　（西暦）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　年　　　　　　月　　　　　　日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268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年齢</a:t>
                      </a: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　　　　歳　　　　　　　　</a:t>
                      </a:r>
                      <a:r>
                        <a:rPr lang="ja-JP" altLang="en-US" sz="1100" b="0" i="0" u="none" strike="noStrike" dirty="0" err="1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か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月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手術日　　　（西暦）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　年　　　　　　月　　　　　　日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2404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生年月日　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（西暦）</a:t>
                      </a: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　　年　　　　　月　　　　　　日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最終診療日</a:t>
                      </a:r>
                      <a:endParaRPr lang="en-US" altLang="zh-TW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（西暦）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　年　　　　　　月　　　　　　日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7687080E-9574-7733-0FDC-56D80FE944EA}"/>
              </a:ext>
            </a:extLst>
          </p:cNvPr>
          <p:cNvGraphicFramePr>
            <a:graphicFrameLocks noGrp="1"/>
          </p:cNvGraphicFramePr>
          <p:nvPr/>
        </p:nvGraphicFramePr>
        <p:xfrm>
          <a:off x="412750" y="5229225"/>
          <a:ext cx="8208963" cy="1223963"/>
        </p:xfrm>
        <a:graphic>
          <a:graphicData uri="http://schemas.openxmlformats.org/drawingml/2006/table">
            <a:tbl>
              <a:tblPr/>
              <a:tblGrid>
                <a:gridCol w="8208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23963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現症：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21AFF871-F4C5-5701-E135-994218E301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8539827"/>
              </p:ext>
            </p:extLst>
          </p:nvPr>
        </p:nvGraphicFramePr>
        <p:xfrm>
          <a:off x="5795963" y="260350"/>
          <a:ext cx="3238500" cy="641349"/>
        </p:xfrm>
        <a:graphic>
          <a:graphicData uri="http://schemas.openxmlformats.org/drawingml/2006/table">
            <a:tbl>
              <a:tblPr/>
              <a:tblGrid>
                <a:gridCol w="85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72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症例番号</a:t>
                      </a:r>
                      <a:r>
                        <a:rPr 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6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31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31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審査申請者名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11396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19E49D-9C38-0DA1-6DD1-61B887B88D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33EA73F8-B624-4C9A-672E-37556EA47ACB}"/>
              </a:ext>
            </a:extLst>
          </p:cNvPr>
          <p:cNvGraphicFramePr>
            <a:graphicFrameLocks noGrp="1"/>
          </p:cNvGraphicFramePr>
          <p:nvPr/>
        </p:nvGraphicFramePr>
        <p:xfrm>
          <a:off x="1619250" y="6237288"/>
          <a:ext cx="6176963" cy="558800"/>
        </p:xfrm>
        <a:graphic>
          <a:graphicData uri="http://schemas.openxmlformats.org/drawingml/2006/table">
            <a:tbl>
              <a:tblPr/>
              <a:tblGrid>
                <a:gridCol w="6176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880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effectLst/>
                          <a:latin typeface="ＭＳ Ｐゴシック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写真は名刺判くらいの大きさとする。一症例につき最低６枚程度必要である。</a:t>
                      </a:r>
                      <a:endParaRPr lang="en-US" altLang="ja-JP" sz="900" b="0" i="0" u="none" strike="noStrike" dirty="0">
                        <a:effectLst/>
                        <a:latin typeface="ＭＳ Ｐゴシック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貼付スペースが足りない場合は手術記録欄を用いてもよい。写真のデータをサイズ加工し、貼付してもかまわない。</a:t>
                      </a:r>
                    </a:p>
                  </a:txBody>
                  <a:tcPr marL="9526" marR="9526" marT="9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1AF37A80-F088-C8FE-427F-3BDCEBD9A3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4688373"/>
              </p:ext>
            </p:extLst>
          </p:nvPr>
        </p:nvGraphicFramePr>
        <p:xfrm>
          <a:off x="5795963" y="260350"/>
          <a:ext cx="3238500" cy="641349"/>
        </p:xfrm>
        <a:graphic>
          <a:graphicData uri="http://schemas.openxmlformats.org/drawingml/2006/table">
            <a:tbl>
              <a:tblPr/>
              <a:tblGrid>
                <a:gridCol w="85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72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症例番号</a:t>
                      </a:r>
                      <a:r>
                        <a:rPr 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6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31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31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審査申請者名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398EF379-6293-D5CE-F11C-2A506AD8499C}"/>
              </a:ext>
            </a:extLst>
          </p:cNvPr>
          <p:cNvGraphicFramePr>
            <a:graphicFrameLocks noGrp="1"/>
          </p:cNvGraphicFramePr>
          <p:nvPr/>
        </p:nvGraphicFramePr>
        <p:xfrm>
          <a:off x="468313" y="995363"/>
          <a:ext cx="8424862" cy="346075"/>
        </p:xfrm>
        <a:graphic>
          <a:graphicData uri="http://schemas.openxmlformats.org/drawingml/2006/table">
            <a:tbl>
              <a:tblPr/>
              <a:tblGrid>
                <a:gridCol w="41764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48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607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術前・術中および術後の記録（図解を含む）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行頭に年月日を記載のこと</a:t>
                      </a:r>
                    </a:p>
                  </a:txBody>
                  <a:tcPr marL="9525" marR="9525" marT="95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写真</a:t>
                      </a:r>
                    </a:p>
                  </a:txBody>
                  <a:tcPr marL="9525" marR="9525" marT="9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A0D4C80C-4FFB-4472-FA1D-2C1F82DECB89}"/>
              </a:ext>
            </a:extLst>
          </p:cNvPr>
          <p:cNvGraphicFramePr>
            <a:graphicFrameLocks noGrp="1"/>
          </p:cNvGraphicFramePr>
          <p:nvPr/>
        </p:nvGraphicFramePr>
        <p:xfrm>
          <a:off x="323850" y="188913"/>
          <a:ext cx="2879725" cy="627062"/>
        </p:xfrm>
        <a:graphic>
          <a:graphicData uri="http://schemas.openxmlformats.org/drawingml/2006/table">
            <a:tbl>
              <a:tblPr/>
              <a:tblGrid>
                <a:gridCol w="287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706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美容外科症例記録</a:t>
                      </a:r>
                      <a:r>
                        <a:rPr lang="ja-JP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lang="en-US" altLang="ja-JP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Ⅱ-1</a:t>
                      </a:r>
                      <a:endParaRPr kumimoji="1" lang="zh-TW" altLang="en-US" sz="2000" b="1" i="0" u="none" strike="noStrike" kern="1200" dirty="0">
                        <a:solidFill>
                          <a:schemeClr val="tx1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+mn-cs"/>
                      </a:endParaRPr>
                    </a:p>
                  </a:txBody>
                  <a:tcPr marL="9523" marR="9523" marT="95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677BEE40-E52B-9F01-A5B1-0F5BCA8536AB}"/>
              </a:ext>
            </a:extLst>
          </p:cNvPr>
          <p:cNvCxnSpPr/>
          <p:nvPr/>
        </p:nvCxnSpPr>
        <p:spPr>
          <a:xfrm>
            <a:off x="4643438" y="1484313"/>
            <a:ext cx="0" cy="4681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71145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D89D75-48F1-D0DF-E132-FB763441C8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507408EF-51CF-54B3-4F25-428CBCE8D645}"/>
              </a:ext>
            </a:extLst>
          </p:cNvPr>
          <p:cNvGraphicFramePr>
            <a:graphicFrameLocks noGrp="1"/>
          </p:cNvGraphicFramePr>
          <p:nvPr/>
        </p:nvGraphicFramePr>
        <p:xfrm>
          <a:off x="1619250" y="6237288"/>
          <a:ext cx="6176963" cy="558800"/>
        </p:xfrm>
        <a:graphic>
          <a:graphicData uri="http://schemas.openxmlformats.org/drawingml/2006/table">
            <a:tbl>
              <a:tblPr/>
              <a:tblGrid>
                <a:gridCol w="6176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880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effectLst/>
                          <a:latin typeface="ＭＳ Ｐゴシック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写真は名刺判くらいの大きさとする。一症例につき最低６枚程度必要である。</a:t>
                      </a:r>
                      <a:endParaRPr lang="en-US" altLang="ja-JP" sz="900" b="0" i="0" u="none" strike="noStrike" dirty="0">
                        <a:effectLst/>
                        <a:latin typeface="ＭＳ Ｐゴシック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貼付スペースが足りない場合は手術記録欄を用いてもよい。写真のデータをサイズ加工し、貼付してもかまわない。</a:t>
                      </a:r>
                    </a:p>
                  </a:txBody>
                  <a:tcPr marL="9526" marR="9526" marT="9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C5DD2CFC-933A-49D8-EA29-912E6E737D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0513290"/>
              </p:ext>
            </p:extLst>
          </p:nvPr>
        </p:nvGraphicFramePr>
        <p:xfrm>
          <a:off x="5795963" y="260350"/>
          <a:ext cx="3238500" cy="641349"/>
        </p:xfrm>
        <a:graphic>
          <a:graphicData uri="http://schemas.openxmlformats.org/drawingml/2006/table">
            <a:tbl>
              <a:tblPr/>
              <a:tblGrid>
                <a:gridCol w="85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72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症例番号</a:t>
                      </a:r>
                      <a:r>
                        <a:rPr 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6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31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31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審査申請者名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93A03D98-1DB8-C33C-A791-21F50DBE56D6}"/>
              </a:ext>
            </a:extLst>
          </p:cNvPr>
          <p:cNvGraphicFramePr>
            <a:graphicFrameLocks noGrp="1"/>
          </p:cNvGraphicFramePr>
          <p:nvPr/>
        </p:nvGraphicFramePr>
        <p:xfrm>
          <a:off x="468313" y="995363"/>
          <a:ext cx="8424862" cy="346075"/>
        </p:xfrm>
        <a:graphic>
          <a:graphicData uri="http://schemas.openxmlformats.org/drawingml/2006/table">
            <a:tbl>
              <a:tblPr/>
              <a:tblGrid>
                <a:gridCol w="41764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48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607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術前・術中および術後の記録（図解を含む）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行頭に年月日を記載のこと</a:t>
                      </a:r>
                    </a:p>
                  </a:txBody>
                  <a:tcPr marL="9525" marR="9525" marT="95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写真</a:t>
                      </a:r>
                    </a:p>
                  </a:txBody>
                  <a:tcPr marL="9525" marR="9525" marT="9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CBA71E42-5437-FEEF-210E-8B3D62EA2D01}"/>
              </a:ext>
            </a:extLst>
          </p:cNvPr>
          <p:cNvGraphicFramePr>
            <a:graphicFrameLocks noGrp="1"/>
          </p:cNvGraphicFramePr>
          <p:nvPr/>
        </p:nvGraphicFramePr>
        <p:xfrm>
          <a:off x="323850" y="188913"/>
          <a:ext cx="2879725" cy="627062"/>
        </p:xfrm>
        <a:graphic>
          <a:graphicData uri="http://schemas.openxmlformats.org/drawingml/2006/table">
            <a:tbl>
              <a:tblPr/>
              <a:tblGrid>
                <a:gridCol w="287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706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美容外科症例記録</a:t>
                      </a:r>
                      <a:r>
                        <a:rPr lang="ja-JP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lang="en-US" altLang="ja-JP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Ⅱ-2</a:t>
                      </a:r>
                      <a:endParaRPr kumimoji="1" lang="zh-TW" altLang="en-US" sz="2000" b="1" i="0" u="none" strike="noStrike" kern="1200" dirty="0">
                        <a:solidFill>
                          <a:schemeClr val="tx1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+mn-cs"/>
                      </a:endParaRPr>
                    </a:p>
                  </a:txBody>
                  <a:tcPr marL="9523" marR="9523" marT="95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969E1E99-FB05-31CF-9D52-4A830BA48816}"/>
              </a:ext>
            </a:extLst>
          </p:cNvPr>
          <p:cNvCxnSpPr/>
          <p:nvPr/>
        </p:nvCxnSpPr>
        <p:spPr>
          <a:xfrm>
            <a:off x="4643438" y="1484313"/>
            <a:ext cx="0" cy="4681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33528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5E3FCC-A624-3C26-A584-49D79DF147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5C34AFA5-959F-852C-4124-596C86738BCC}"/>
              </a:ext>
            </a:extLst>
          </p:cNvPr>
          <p:cNvGraphicFramePr>
            <a:graphicFrameLocks noGrp="1"/>
          </p:cNvGraphicFramePr>
          <p:nvPr/>
        </p:nvGraphicFramePr>
        <p:xfrm>
          <a:off x="1619250" y="6237288"/>
          <a:ext cx="6176963" cy="558800"/>
        </p:xfrm>
        <a:graphic>
          <a:graphicData uri="http://schemas.openxmlformats.org/drawingml/2006/table">
            <a:tbl>
              <a:tblPr/>
              <a:tblGrid>
                <a:gridCol w="6176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880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effectLst/>
                          <a:latin typeface="ＭＳ Ｐゴシック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写真は名刺判くらいの大きさとする。一症例につき最低６枚程度必要である。</a:t>
                      </a:r>
                      <a:endParaRPr lang="en-US" altLang="ja-JP" sz="900" b="0" i="0" u="none" strike="noStrike" dirty="0">
                        <a:effectLst/>
                        <a:latin typeface="ＭＳ Ｐゴシック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貼付スペースが足りない場合は手術記録欄を用いてもよい。写真のデータをサイズ加工し、貼付してもかまわない。</a:t>
                      </a:r>
                    </a:p>
                  </a:txBody>
                  <a:tcPr marL="9526" marR="9526" marT="9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5AC4CEEA-CE43-17D3-6A2E-5D42B50CED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6197469"/>
              </p:ext>
            </p:extLst>
          </p:nvPr>
        </p:nvGraphicFramePr>
        <p:xfrm>
          <a:off x="5795963" y="260350"/>
          <a:ext cx="3238500" cy="641349"/>
        </p:xfrm>
        <a:graphic>
          <a:graphicData uri="http://schemas.openxmlformats.org/drawingml/2006/table">
            <a:tbl>
              <a:tblPr/>
              <a:tblGrid>
                <a:gridCol w="85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72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症例番号</a:t>
                      </a:r>
                      <a:r>
                        <a:rPr 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6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31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31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審査申請者名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5C347678-DDD5-8AED-824E-C2510D528C3B}"/>
              </a:ext>
            </a:extLst>
          </p:cNvPr>
          <p:cNvGraphicFramePr>
            <a:graphicFrameLocks noGrp="1"/>
          </p:cNvGraphicFramePr>
          <p:nvPr/>
        </p:nvGraphicFramePr>
        <p:xfrm>
          <a:off x="468313" y="995363"/>
          <a:ext cx="8424862" cy="346075"/>
        </p:xfrm>
        <a:graphic>
          <a:graphicData uri="http://schemas.openxmlformats.org/drawingml/2006/table">
            <a:tbl>
              <a:tblPr/>
              <a:tblGrid>
                <a:gridCol w="41764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48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607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術前・術中および術後の記録（図解を含む）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行頭に年月日を記載のこと</a:t>
                      </a:r>
                    </a:p>
                  </a:txBody>
                  <a:tcPr marL="9525" marR="9525" marT="95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写真</a:t>
                      </a:r>
                    </a:p>
                  </a:txBody>
                  <a:tcPr marL="9525" marR="9525" marT="9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F2678CA8-312F-1DB8-7735-DC46A297EF68}"/>
              </a:ext>
            </a:extLst>
          </p:cNvPr>
          <p:cNvGraphicFramePr>
            <a:graphicFrameLocks noGrp="1"/>
          </p:cNvGraphicFramePr>
          <p:nvPr/>
        </p:nvGraphicFramePr>
        <p:xfrm>
          <a:off x="323850" y="188913"/>
          <a:ext cx="2879725" cy="627062"/>
        </p:xfrm>
        <a:graphic>
          <a:graphicData uri="http://schemas.openxmlformats.org/drawingml/2006/table">
            <a:tbl>
              <a:tblPr/>
              <a:tblGrid>
                <a:gridCol w="287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706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美容外科症例記録</a:t>
                      </a:r>
                      <a:r>
                        <a:rPr lang="ja-JP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lang="en-US" altLang="ja-JP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Ⅱ-3</a:t>
                      </a:r>
                      <a:endParaRPr kumimoji="1" lang="zh-TW" altLang="en-US" sz="2000" b="1" i="0" u="none" strike="noStrike" kern="1200" dirty="0">
                        <a:solidFill>
                          <a:schemeClr val="tx1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+mn-cs"/>
                      </a:endParaRPr>
                    </a:p>
                  </a:txBody>
                  <a:tcPr marL="9523" marR="9523" marT="95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3B791B0A-88E1-D685-C164-B7BDF4CF11A2}"/>
              </a:ext>
            </a:extLst>
          </p:cNvPr>
          <p:cNvCxnSpPr/>
          <p:nvPr/>
        </p:nvCxnSpPr>
        <p:spPr>
          <a:xfrm>
            <a:off x="4643438" y="1484313"/>
            <a:ext cx="0" cy="4681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0296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C82999D2-4B5C-BD1C-756C-6166F23E30F4}"/>
              </a:ext>
            </a:extLst>
          </p:cNvPr>
          <p:cNvGraphicFramePr>
            <a:graphicFrameLocks noGrp="1"/>
          </p:cNvGraphicFramePr>
          <p:nvPr/>
        </p:nvGraphicFramePr>
        <p:xfrm>
          <a:off x="1619250" y="6237288"/>
          <a:ext cx="6176963" cy="558800"/>
        </p:xfrm>
        <a:graphic>
          <a:graphicData uri="http://schemas.openxmlformats.org/drawingml/2006/table">
            <a:tbl>
              <a:tblPr/>
              <a:tblGrid>
                <a:gridCol w="6176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880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effectLst/>
                          <a:latin typeface="ＭＳ Ｐゴシック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写真は名刺判くらいの大きさとする。一症例につき最低６枚程度必要である。</a:t>
                      </a:r>
                      <a:endParaRPr lang="en-US" altLang="ja-JP" sz="900" b="0" i="0" u="none" strike="noStrike" dirty="0">
                        <a:effectLst/>
                        <a:latin typeface="ＭＳ Ｐゴシック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貼付スペースが足りない場合は手術記録欄を用いてもよい。写真のデータをサイズ加工し、貼付してもかまわない。</a:t>
                      </a:r>
                    </a:p>
                  </a:txBody>
                  <a:tcPr marL="9526" marR="9526" marT="9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98FFB391-9351-8FA6-3231-7CEB1899D5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5811105"/>
              </p:ext>
            </p:extLst>
          </p:nvPr>
        </p:nvGraphicFramePr>
        <p:xfrm>
          <a:off x="5795963" y="260350"/>
          <a:ext cx="3238500" cy="641349"/>
        </p:xfrm>
        <a:graphic>
          <a:graphicData uri="http://schemas.openxmlformats.org/drawingml/2006/table">
            <a:tbl>
              <a:tblPr/>
              <a:tblGrid>
                <a:gridCol w="85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72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症例番号</a:t>
                      </a:r>
                      <a:r>
                        <a:rPr 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1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31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31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審査申請者名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1DAD31E5-3BE6-FCB7-8303-D21EBDAB4794}"/>
              </a:ext>
            </a:extLst>
          </p:cNvPr>
          <p:cNvGraphicFramePr>
            <a:graphicFrameLocks noGrp="1"/>
          </p:cNvGraphicFramePr>
          <p:nvPr/>
        </p:nvGraphicFramePr>
        <p:xfrm>
          <a:off x="468313" y="995363"/>
          <a:ext cx="8424862" cy="346075"/>
        </p:xfrm>
        <a:graphic>
          <a:graphicData uri="http://schemas.openxmlformats.org/drawingml/2006/table">
            <a:tbl>
              <a:tblPr/>
              <a:tblGrid>
                <a:gridCol w="41764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48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607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術前・術中および術後の記録（図解を含む）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行頭に年月日を記載のこと</a:t>
                      </a:r>
                    </a:p>
                  </a:txBody>
                  <a:tcPr marL="9525" marR="9525" marT="95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写真</a:t>
                      </a:r>
                    </a:p>
                  </a:txBody>
                  <a:tcPr marL="9525" marR="9525" marT="9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02BD024E-5C17-14EC-D7EA-E3A70868FDF2}"/>
              </a:ext>
            </a:extLst>
          </p:cNvPr>
          <p:cNvGraphicFramePr>
            <a:graphicFrameLocks noGrp="1"/>
          </p:cNvGraphicFramePr>
          <p:nvPr/>
        </p:nvGraphicFramePr>
        <p:xfrm>
          <a:off x="323850" y="188913"/>
          <a:ext cx="2879725" cy="627062"/>
        </p:xfrm>
        <a:graphic>
          <a:graphicData uri="http://schemas.openxmlformats.org/drawingml/2006/table">
            <a:tbl>
              <a:tblPr/>
              <a:tblGrid>
                <a:gridCol w="287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706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美容外科症例記録</a:t>
                      </a:r>
                      <a:r>
                        <a:rPr lang="ja-JP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lang="en-US" altLang="ja-JP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Ⅱ-2</a:t>
                      </a:r>
                      <a:endParaRPr kumimoji="1" lang="zh-TW" altLang="en-US" sz="2000" b="1" i="0" u="none" strike="noStrike" kern="1200" dirty="0">
                        <a:solidFill>
                          <a:schemeClr val="tx1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+mn-cs"/>
                      </a:endParaRPr>
                    </a:p>
                  </a:txBody>
                  <a:tcPr marL="9523" marR="9523" marT="95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AC4429C5-ED95-E855-0EC1-F780767739BB}"/>
              </a:ext>
            </a:extLst>
          </p:cNvPr>
          <p:cNvCxnSpPr/>
          <p:nvPr/>
        </p:nvCxnSpPr>
        <p:spPr>
          <a:xfrm>
            <a:off x="4643438" y="1484313"/>
            <a:ext cx="0" cy="4681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9C2FB7-4521-7175-72CC-C8AEE7B95E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C13CFECB-28B4-B303-449A-BECE7BB9FA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2205922"/>
              </p:ext>
            </p:extLst>
          </p:nvPr>
        </p:nvGraphicFramePr>
        <p:xfrm>
          <a:off x="5795963" y="260350"/>
          <a:ext cx="3238500" cy="641349"/>
        </p:xfrm>
        <a:graphic>
          <a:graphicData uri="http://schemas.openxmlformats.org/drawingml/2006/table">
            <a:tbl>
              <a:tblPr/>
              <a:tblGrid>
                <a:gridCol w="85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72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症例番号</a:t>
                      </a:r>
                      <a:r>
                        <a:rPr 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6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31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31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審査申請者名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571B72E6-D69F-17A3-AA33-D02B762A598C}"/>
              </a:ext>
            </a:extLst>
          </p:cNvPr>
          <p:cNvGraphicFramePr>
            <a:graphicFrameLocks noGrp="1"/>
          </p:cNvGraphicFramePr>
          <p:nvPr/>
        </p:nvGraphicFramePr>
        <p:xfrm>
          <a:off x="323850" y="188913"/>
          <a:ext cx="2879725" cy="627062"/>
        </p:xfrm>
        <a:graphic>
          <a:graphicData uri="http://schemas.openxmlformats.org/drawingml/2006/table">
            <a:tbl>
              <a:tblPr/>
              <a:tblGrid>
                <a:gridCol w="287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706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美容外科症例記録</a:t>
                      </a:r>
                      <a:r>
                        <a:rPr lang="ja-JP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lang="en-US" altLang="ja-JP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Ⅲ</a:t>
                      </a:r>
                      <a:endParaRPr kumimoji="1" lang="zh-TW" altLang="en-US" sz="2000" b="1" i="0" u="none" strike="noStrike" kern="1200" dirty="0">
                        <a:solidFill>
                          <a:schemeClr val="tx1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+mn-cs"/>
                      </a:endParaRPr>
                    </a:p>
                  </a:txBody>
                  <a:tcPr marL="9523" marR="9523" marT="95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37849688-A884-5CA6-9CBF-E56C1A536370}"/>
              </a:ext>
            </a:extLst>
          </p:cNvPr>
          <p:cNvGraphicFramePr>
            <a:graphicFrameLocks noGrp="1"/>
          </p:cNvGraphicFramePr>
          <p:nvPr/>
        </p:nvGraphicFramePr>
        <p:xfrm>
          <a:off x="250825" y="1065213"/>
          <a:ext cx="8713788" cy="1211262"/>
        </p:xfrm>
        <a:graphic>
          <a:graphicData uri="http://schemas.openxmlformats.org/drawingml/2006/table">
            <a:tbl>
              <a:tblPr/>
              <a:tblGrid>
                <a:gridCol w="87137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11262">
                <a:tc>
                  <a:txBody>
                    <a:bodyPr/>
                    <a:lstStyle/>
                    <a:p>
                      <a:pPr algn="l" fontAlgn="t">
                        <a:lnSpc>
                          <a:spcPct val="150000"/>
                        </a:lnSpc>
                      </a:pPr>
                      <a:r>
                        <a:rPr lang="ja-JP" altLang="en-US" sz="1100" b="0" i="0" u="none" strike="noStrike" dirty="0">
                          <a:effectLst/>
                          <a:latin typeface="ＭＳ Ｐゴシック"/>
                        </a:rPr>
                        <a:t>　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（手術の要約）この症例のポイント、その他強調したい点など箇条書きにすること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l" fontAlgn="t"/>
                      <a:r>
                        <a:rPr lang="en-US" altLang="ja-JP" sz="1100" b="0" i="0" u="none" strike="noStrike" baseline="0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  </a:t>
                      </a:r>
                      <a:r>
                        <a:rPr lang="en-US" altLang="ja-JP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--------------------------------------------------------------------------</a:t>
                      </a:r>
                    </a:p>
                    <a:p>
                      <a:pPr algn="l" fontAlgn="t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l" fontAlgn="t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6" marR="9526" marT="952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5C68F703-0EAE-49E6-BBE7-A899D053CDA6}"/>
              </a:ext>
            </a:extLst>
          </p:cNvPr>
          <p:cNvGraphicFramePr>
            <a:graphicFrameLocks noGrp="1"/>
          </p:cNvGraphicFramePr>
          <p:nvPr/>
        </p:nvGraphicFramePr>
        <p:xfrm>
          <a:off x="250825" y="2420938"/>
          <a:ext cx="4321175" cy="4103687"/>
        </p:xfrm>
        <a:graphic>
          <a:graphicData uri="http://schemas.openxmlformats.org/drawingml/2006/table">
            <a:tbl>
              <a:tblPr/>
              <a:tblGrid>
                <a:gridCol w="4321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03687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もしあれば、病理組織所見・レントゲン像を紙焼き、説明すること</a:t>
                      </a:r>
                    </a:p>
                    <a:p>
                      <a:pPr algn="l" fontAlgn="t"/>
                      <a:r>
                        <a:rPr lang="en-US" altLang="ja-JP" sz="1100" b="0" i="0" u="none" strike="noStrike" dirty="0">
                          <a:effectLst/>
                          <a:latin typeface="ＭＳ Ｐゴシック"/>
                        </a:rPr>
                        <a:t>------------------------------------------------------------</a:t>
                      </a:r>
                    </a:p>
                    <a:p>
                      <a:pPr algn="l" fontAlgn="t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7" marR="9527" marT="952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2CFAE198-ACE2-7EFD-281F-EB578850A8C6}"/>
              </a:ext>
            </a:extLst>
          </p:cNvPr>
          <p:cNvGraphicFramePr>
            <a:graphicFrameLocks noGrp="1"/>
          </p:cNvGraphicFramePr>
          <p:nvPr/>
        </p:nvGraphicFramePr>
        <p:xfrm>
          <a:off x="4716463" y="2420938"/>
          <a:ext cx="4248150" cy="1368426"/>
        </p:xfrm>
        <a:graphic>
          <a:graphicData uri="http://schemas.openxmlformats.org/drawingml/2006/table">
            <a:tbl>
              <a:tblPr/>
              <a:tblGrid>
                <a:gridCol w="3466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26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589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614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文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献</a:t>
                      </a:r>
                    </a:p>
                  </a:txBody>
                  <a:tcPr marL="9524" marR="9524" marT="95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1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614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2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614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3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5474FD08-C74E-A741-63E0-1E0EC98CA633}"/>
              </a:ext>
            </a:extLst>
          </p:cNvPr>
          <p:cNvGraphicFramePr>
            <a:graphicFrameLocks noGrp="1"/>
          </p:cNvGraphicFramePr>
          <p:nvPr/>
        </p:nvGraphicFramePr>
        <p:xfrm>
          <a:off x="4808538" y="4167188"/>
          <a:ext cx="4032250" cy="2297114"/>
        </p:xfrm>
        <a:graphic>
          <a:graphicData uri="http://schemas.openxmlformats.org/drawingml/2006/table">
            <a:tbl>
              <a:tblPr/>
              <a:tblGrid>
                <a:gridCol w="5557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34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21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0719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この症例についての審査メモ（申請者は記入しないでください）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判　定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0631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NO.1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NO.2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NO.3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NO.4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NO.5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NO.6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NO.7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NO.8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NO.9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NO.10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08398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5FBE43-A654-134D-0365-D2DD54790D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3D9BE541-D6A3-B910-9792-A8C6742759B2}"/>
              </a:ext>
            </a:extLst>
          </p:cNvPr>
          <p:cNvGraphicFramePr>
            <a:graphicFrameLocks noGrp="1"/>
          </p:cNvGraphicFramePr>
          <p:nvPr/>
        </p:nvGraphicFramePr>
        <p:xfrm>
          <a:off x="395288" y="3357563"/>
          <a:ext cx="3960812" cy="1727200"/>
        </p:xfrm>
        <a:graphic>
          <a:graphicData uri="http://schemas.openxmlformats.org/drawingml/2006/table">
            <a:tbl>
              <a:tblPr/>
              <a:tblGrid>
                <a:gridCol w="39608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82214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主訴：</a:t>
                      </a:r>
                    </a:p>
                  </a:txBody>
                  <a:tcPr marL="9526" marR="9526" marT="95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4986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家族歴：</a:t>
                      </a:r>
                    </a:p>
                  </a:txBody>
                  <a:tcPr marL="9526" marR="9526" marT="95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AC855440-D07A-25C9-6B92-6C13FC5578FE}"/>
              </a:ext>
            </a:extLst>
          </p:cNvPr>
          <p:cNvGraphicFramePr>
            <a:graphicFrameLocks noGrp="1"/>
          </p:cNvGraphicFramePr>
          <p:nvPr/>
        </p:nvGraphicFramePr>
        <p:xfrm>
          <a:off x="4500563" y="3357563"/>
          <a:ext cx="4103687" cy="1727200"/>
        </p:xfrm>
        <a:graphic>
          <a:graphicData uri="http://schemas.openxmlformats.org/drawingml/2006/table">
            <a:tbl>
              <a:tblPr/>
              <a:tblGrid>
                <a:gridCol w="41036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6360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既住歴：</a:t>
                      </a:r>
                    </a:p>
                  </a:txBody>
                  <a:tcPr marL="9523" marR="9523" marT="95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360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現病歴：</a:t>
                      </a:r>
                    </a:p>
                  </a:txBody>
                  <a:tcPr marL="9523" marR="9523" marT="95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4C3E00DF-E538-6B31-FF33-C6B7A46A7526}"/>
              </a:ext>
            </a:extLst>
          </p:cNvPr>
          <p:cNvGraphicFramePr>
            <a:graphicFrameLocks noGrp="1"/>
          </p:cNvGraphicFramePr>
          <p:nvPr/>
        </p:nvGraphicFramePr>
        <p:xfrm>
          <a:off x="395288" y="115888"/>
          <a:ext cx="8081961" cy="3082926"/>
        </p:xfrm>
        <a:graphic>
          <a:graphicData uri="http://schemas.openxmlformats.org/drawingml/2006/table">
            <a:tbl>
              <a:tblPr/>
              <a:tblGrid>
                <a:gridCol w="6645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39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45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17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8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6877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488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2919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6877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6877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158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6877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3951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60151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（様式</a:t>
                      </a:r>
                      <a:r>
                        <a:rPr lang="en-US" altLang="ja-JP" sz="12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G-2</a:t>
                      </a:r>
                      <a:r>
                        <a:rPr lang="ja-JP" altLang="en-US" sz="12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）</a:t>
                      </a:r>
                      <a:r>
                        <a:rPr lang="zh-TW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美容外科症例記録</a:t>
                      </a:r>
                      <a:r>
                        <a:rPr lang="en-US" altLang="ja-JP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Ⅰ</a:t>
                      </a:r>
                      <a:endParaRPr lang="zh-TW" altLang="en-US" sz="2000" b="1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7735">
                <a:tc rowSpan="4" gridSpan="7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水色の部分に漏れのないよう記載のこと。各症例記録は</a:t>
                      </a:r>
                      <a:r>
                        <a:rPr lang="en-US" altLang="ja-JP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5</a:t>
                      </a:r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枚つづりである。</a:t>
                      </a:r>
                      <a:endParaRPr lang="en-US" altLang="ja-JP" sz="900" b="0" i="0" u="none" strike="noStrike" dirty="0">
                        <a:solidFill>
                          <a:srgbClr val="FF0000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lang="en-US" altLang="ja-JP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10</a:t>
                      </a:r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症例を１ファイルにて、電子媒体（</a:t>
                      </a:r>
                      <a:r>
                        <a:rPr lang="en-US" altLang="ja-JP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CD-R</a:t>
                      </a:r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または</a:t>
                      </a:r>
                      <a:r>
                        <a:rPr lang="en-US" altLang="ja-JP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USB</a:t>
                      </a:r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）に記録して提出</a:t>
                      </a:r>
                      <a:endParaRPr lang="en-US" altLang="ja-JP" sz="900" b="0" i="0" u="none" strike="noStrike" dirty="0">
                        <a:solidFill>
                          <a:srgbClr val="FF0000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すること（原則記録媒体の返却はしない）。</a:t>
                      </a: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ctr"/>
                      <a:endParaRPr 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7735"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7735"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ctr"/>
                      <a:endParaRPr lang="zh-TW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7735"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801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830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患者名　　　　　　</a:t>
                      </a:r>
                      <a:r>
                        <a:rPr lang="ja-JP" altLang="en-US" sz="10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（イニシャル）</a:t>
                      </a:r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性別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男・女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初診日　　　　（西暦）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　年　　　　　　月　　　　　　日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268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年齢</a:t>
                      </a: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　　　　歳　　　　　　　　</a:t>
                      </a:r>
                      <a:r>
                        <a:rPr lang="ja-JP" altLang="en-US" sz="1100" b="0" i="0" u="none" strike="noStrike" dirty="0" err="1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か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月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手術日　　　（西暦）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　年　　　　　　月　　　　　　日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2404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生年月日　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（西暦）</a:t>
                      </a: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　　年　　　　　月　　　　　　日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最終診療日</a:t>
                      </a:r>
                      <a:endParaRPr lang="en-US" altLang="zh-TW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（西暦）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　年　　　　　　月　　　　　　日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5189DB09-F667-5F38-27A0-DB427ABD6046}"/>
              </a:ext>
            </a:extLst>
          </p:cNvPr>
          <p:cNvGraphicFramePr>
            <a:graphicFrameLocks noGrp="1"/>
          </p:cNvGraphicFramePr>
          <p:nvPr/>
        </p:nvGraphicFramePr>
        <p:xfrm>
          <a:off x="412750" y="5229225"/>
          <a:ext cx="8208963" cy="1223963"/>
        </p:xfrm>
        <a:graphic>
          <a:graphicData uri="http://schemas.openxmlformats.org/drawingml/2006/table">
            <a:tbl>
              <a:tblPr/>
              <a:tblGrid>
                <a:gridCol w="8208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23963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現症：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CBD2EBCD-89BE-674E-82BB-E35F3FEA3D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877511"/>
              </p:ext>
            </p:extLst>
          </p:nvPr>
        </p:nvGraphicFramePr>
        <p:xfrm>
          <a:off x="5795963" y="260350"/>
          <a:ext cx="3238500" cy="641349"/>
        </p:xfrm>
        <a:graphic>
          <a:graphicData uri="http://schemas.openxmlformats.org/drawingml/2006/table">
            <a:tbl>
              <a:tblPr/>
              <a:tblGrid>
                <a:gridCol w="85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72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症例番号</a:t>
                      </a:r>
                      <a:r>
                        <a:rPr 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7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31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31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審査申請者名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852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114588-B7BD-820B-7CAA-9E514E60EB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91B832BB-6809-B164-815D-C2B2721ED08F}"/>
              </a:ext>
            </a:extLst>
          </p:cNvPr>
          <p:cNvGraphicFramePr>
            <a:graphicFrameLocks noGrp="1"/>
          </p:cNvGraphicFramePr>
          <p:nvPr/>
        </p:nvGraphicFramePr>
        <p:xfrm>
          <a:off x="1619250" y="6237288"/>
          <a:ext cx="6176963" cy="558800"/>
        </p:xfrm>
        <a:graphic>
          <a:graphicData uri="http://schemas.openxmlformats.org/drawingml/2006/table">
            <a:tbl>
              <a:tblPr/>
              <a:tblGrid>
                <a:gridCol w="6176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880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effectLst/>
                          <a:latin typeface="ＭＳ Ｐゴシック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写真は名刺判くらいの大きさとする。一症例につき最低６枚程度必要である。</a:t>
                      </a:r>
                      <a:endParaRPr lang="en-US" altLang="ja-JP" sz="900" b="0" i="0" u="none" strike="noStrike" dirty="0">
                        <a:effectLst/>
                        <a:latin typeface="ＭＳ Ｐゴシック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貼付スペースが足りない場合は手術記録欄を用いてもよい。写真のデータをサイズ加工し、貼付してもかまわない。</a:t>
                      </a:r>
                    </a:p>
                  </a:txBody>
                  <a:tcPr marL="9526" marR="9526" marT="9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BE0D078C-5F2D-9235-72E1-EA058702A8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1969933"/>
              </p:ext>
            </p:extLst>
          </p:nvPr>
        </p:nvGraphicFramePr>
        <p:xfrm>
          <a:off x="5795963" y="260350"/>
          <a:ext cx="3238500" cy="641349"/>
        </p:xfrm>
        <a:graphic>
          <a:graphicData uri="http://schemas.openxmlformats.org/drawingml/2006/table">
            <a:tbl>
              <a:tblPr/>
              <a:tblGrid>
                <a:gridCol w="85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72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症例番号</a:t>
                      </a:r>
                      <a:r>
                        <a:rPr 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7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31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31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審査申請者名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147F026A-31A6-B972-98A2-3D5082B5A5AE}"/>
              </a:ext>
            </a:extLst>
          </p:cNvPr>
          <p:cNvGraphicFramePr>
            <a:graphicFrameLocks noGrp="1"/>
          </p:cNvGraphicFramePr>
          <p:nvPr/>
        </p:nvGraphicFramePr>
        <p:xfrm>
          <a:off x="468313" y="995363"/>
          <a:ext cx="8424862" cy="346075"/>
        </p:xfrm>
        <a:graphic>
          <a:graphicData uri="http://schemas.openxmlformats.org/drawingml/2006/table">
            <a:tbl>
              <a:tblPr/>
              <a:tblGrid>
                <a:gridCol w="41764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48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607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術前・術中および術後の記録（図解を含む）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行頭に年月日を記載のこと</a:t>
                      </a:r>
                    </a:p>
                  </a:txBody>
                  <a:tcPr marL="9525" marR="9525" marT="95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写真</a:t>
                      </a:r>
                    </a:p>
                  </a:txBody>
                  <a:tcPr marL="9525" marR="9525" marT="9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C4D9C66B-52F9-09D0-A7A3-C9E548C10A6D}"/>
              </a:ext>
            </a:extLst>
          </p:cNvPr>
          <p:cNvGraphicFramePr>
            <a:graphicFrameLocks noGrp="1"/>
          </p:cNvGraphicFramePr>
          <p:nvPr/>
        </p:nvGraphicFramePr>
        <p:xfrm>
          <a:off x="323850" y="188913"/>
          <a:ext cx="2879725" cy="627062"/>
        </p:xfrm>
        <a:graphic>
          <a:graphicData uri="http://schemas.openxmlformats.org/drawingml/2006/table">
            <a:tbl>
              <a:tblPr/>
              <a:tblGrid>
                <a:gridCol w="287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706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美容外科症例記録</a:t>
                      </a:r>
                      <a:r>
                        <a:rPr lang="ja-JP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lang="en-US" altLang="ja-JP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Ⅱ-1</a:t>
                      </a:r>
                      <a:endParaRPr kumimoji="1" lang="zh-TW" altLang="en-US" sz="2000" b="1" i="0" u="none" strike="noStrike" kern="1200" dirty="0">
                        <a:solidFill>
                          <a:schemeClr val="tx1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+mn-cs"/>
                      </a:endParaRPr>
                    </a:p>
                  </a:txBody>
                  <a:tcPr marL="9523" marR="9523" marT="95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782DA48E-CE10-A1ED-7C2F-121DC5F73653}"/>
              </a:ext>
            </a:extLst>
          </p:cNvPr>
          <p:cNvCxnSpPr/>
          <p:nvPr/>
        </p:nvCxnSpPr>
        <p:spPr>
          <a:xfrm>
            <a:off x="4643438" y="1484313"/>
            <a:ext cx="0" cy="4681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121311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5A0314-8E0C-E0BD-2460-70F95CB55D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DE7E57E2-D210-8595-2E10-718432FB52AB}"/>
              </a:ext>
            </a:extLst>
          </p:cNvPr>
          <p:cNvGraphicFramePr>
            <a:graphicFrameLocks noGrp="1"/>
          </p:cNvGraphicFramePr>
          <p:nvPr/>
        </p:nvGraphicFramePr>
        <p:xfrm>
          <a:off x="1619250" y="6237288"/>
          <a:ext cx="6176963" cy="558800"/>
        </p:xfrm>
        <a:graphic>
          <a:graphicData uri="http://schemas.openxmlformats.org/drawingml/2006/table">
            <a:tbl>
              <a:tblPr/>
              <a:tblGrid>
                <a:gridCol w="6176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880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effectLst/>
                          <a:latin typeface="ＭＳ Ｐゴシック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写真は名刺判くらいの大きさとする。一症例につき最低６枚程度必要である。</a:t>
                      </a:r>
                      <a:endParaRPr lang="en-US" altLang="ja-JP" sz="900" b="0" i="0" u="none" strike="noStrike" dirty="0">
                        <a:effectLst/>
                        <a:latin typeface="ＭＳ Ｐゴシック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貼付スペースが足りない場合は手術記録欄を用いてもよい。写真のデータをサイズ加工し、貼付してもかまわない。</a:t>
                      </a:r>
                    </a:p>
                  </a:txBody>
                  <a:tcPr marL="9526" marR="9526" marT="9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692428FE-EECE-04AD-C08B-78BE1941A6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2097639"/>
              </p:ext>
            </p:extLst>
          </p:nvPr>
        </p:nvGraphicFramePr>
        <p:xfrm>
          <a:off x="5795963" y="260350"/>
          <a:ext cx="3238500" cy="641349"/>
        </p:xfrm>
        <a:graphic>
          <a:graphicData uri="http://schemas.openxmlformats.org/drawingml/2006/table">
            <a:tbl>
              <a:tblPr/>
              <a:tblGrid>
                <a:gridCol w="85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72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症例番号</a:t>
                      </a:r>
                      <a:r>
                        <a:rPr 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7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31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31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審査申請者名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7FD5A36D-D2AB-8178-C155-3F50002312B3}"/>
              </a:ext>
            </a:extLst>
          </p:cNvPr>
          <p:cNvGraphicFramePr>
            <a:graphicFrameLocks noGrp="1"/>
          </p:cNvGraphicFramePr>
          <p:nvPr/>
        </p:nvGraphicFramePr>
        <p:xfrm>
          <a:off x="468313" y="995363"/>
          <a:ext cx="8424862" cy="346075"/>
        </p:xfrm>
        <a:graphic>
          <a:graphicData uri="http://schemas.openxmlformats.org/drawingml/2006/table">
            <a:tbl>
              <a:tblPr/>
              <a:tblGrid>
                <a:gridCol w="41764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48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607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術前・術中および術後の記録（図解を含む）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行頭に年月日を記載のこと</a:t>
                      </a:r>
                    </a:p>
                  </a:txBody>
                  <a:tcPr marL="9525" marR="9525" marT="95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写真</a:t>
                      </a:r>
                    </a:p>
                  </a:txBody>
                  <a:tcPr marL="9525" marR="9525" marT="9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63F921FD-AFDD-9332-B13E-4A7D5E976F14}"/>
              </a:ext>
            </a:extLst>
          </p:cNvPr>
          <p:cNvGraphicFramePr>
            <a:graphicFrameLocks noGrp="1"/>
          </p:cNvGraphicFramePr>
          <p:nvPr/>
        </p:nvGraphicFramePr>
        <p:xfrm>
          <a:off x="323850" y="188913"/>
          <a:ext cx="2879725" cy="627062"/>
        </p:xfrm>
        <a:graphic>
          <a:graphicData uri="http://schemas.openxmlformats.org/drawingml/2006/table">
            <a:tbl>
              <a:tblPr/>
              <a:tblGrid>
                <a:gridCol w="287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706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美容外科症例記録</a:t>
                      </a:r>
                      <a:r>
                        <a:rPr lang="ja-JP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lang="en-US" altLang="ja-JP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Ⅱ-2</a:t>
                      </a:r>
                      <a:endParaRPr kumimoji="1" lang="zh-TW" altLang="en-US" sz="2000" b="1" i="0" u="none" strike="noStrike" kern="1200" dirty="0">
                        <a:solidFill>
                          <a:schemeClr val="tx1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+mn-cs"/>
                      </a:endParaRPr>
                    </a:p>
                  </a:txBody>
                  <a:tcPr marL="9523" marR="9523" marT="95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A2BA192F-F609-3F0A-837A-2C37FED20C78}"/>
              </a:ext>
            </a:extLst>
          </p:cNvPr>
          <p:cNvCxnSpPr/>
          <p:nvPr/>
        </p:nvCxnSpPr>
        <p:spPr>
          <a:xfrm>
            <a:off x="4643438" y="1484313"/>
            <a:ext cx="0" cy="4681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81214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CDB527-E00B-4B4E-AFA9-239022B62E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C0E0CE17-57B9-62C1-B28B-BB78212627D8}"/>
              </a:ext>
            </a:extLst>
          </p:cNvPr>
          <p:cNvGraphicFramePr>
            <a:graphicFrameLocks noGrp="1"/>
          </p:cNvGraphicFramePr>
          <p:nvPr/>
        </p:nvGraphicFramePr>
        <p:xfrm>
          <a:off x="1619250" y="6237288"/>
          <a:ext cx="6176963" cy="558800"/>
        </p:xfrm>
        <a:graphic>
          <a:graphicData uri="http://schemas.openxmlformats.org/drawingml/2006/table">
            <a:tbl>
              <a:tblPr/>
              <a:tblGrid>
                <a:gridCol w="6176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880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effectLst/>
                          <a:latin typeface="ＭＳ Ｐゴシック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写真は名刺判くらいの大きさとする。一症例につき最低６枚程度必要である。</a:t>
                      </a:r>
                      <a:endParaRPr lang="en-US" altLang="ja-JP" sz="900" b="0" i="0" u="none" strike="noStrike" dirty="0">
                        <a:effectLst/>
                        <a:latin typeface="ＭＳ Ｐゴシック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貼付スペースが足りない場合は手術記録欄を用いてもよい。写真のデータをサイズ加工し、貼付してもかまわない。</a:t>
                      </a:r>
                    </a:p>
                  </a:txBody>
                  <a:tcPr marL="9526" marR="9526" marT="9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0072728F-9132-06FB-30FC-FC30BB4F5D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8215445"/>
              </p:ext>
            </p:extLst>
          </p:nvPr>
        </p:nvGraphicFramePr>
        <p:xfrm>
          <a:off x="5795963" y="260350"/>
          <a:ext cx="3238500" cy="641349"/>
        </p:xfrm>
        <a:graphic>
          <a:graphicData uri="http://schemas.openxmlformats.org/drawingml/2006/table">
            <a:tbl>
              <a:tblPr/>
              <a:tblGrid>
                <a:gridCol w="85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72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症例番号</a:t>
                      </a:r>
                      <a:r>
                        <a:rPr 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7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31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31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審査申請者名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9556214B-47A9-BCA5-A32A-C10A14CD87EC}"/>
              </a:ext>
            </a:extLst>
          </p:cNvPr>
          <p:cNvGraphicFramePr>
            <a:graphicFrameLocks noGrp="1"/>
          </p:cNvGraphicFramePr>
          <p:nvPr/>
        </p:nvGraphicFramePr>
        <p:xfrm>
          <a:off x="468313" y="995363"/>
          <a:ext cx="8424862" cy="346075"/>
        </p:xfrm>
        <a:graphic>
          <a:graphicData uri="http://schemas.openxmlformats.org/drawingml/2006/table">
            <a:tbl>
              <a:tblPr/>
              <a:tblGrid>
                <a:gridCol w="41764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48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607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術前・術中および術後の記録（図解を含む）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行頭に年月日を記載のこと</a:t>
                      </a:r>
                    </a:p>
                  </a:txBody>
                  <a:tcPr marL="9525" marR="9525" marT="95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写真</a:t>
                      </a:r>
                    </a:p>
                  </a:txBody>
                  <a:tcPr marL="9525" marR="9525" marT="9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F41B57BB-BAB2-EAEB-269C-91CFC9E18968}"/>
              </a:ext>
            </a:extLst>
          </p:cNvPr>
          <p:cNvGraphicFramePr>
            <a:graphicFrameLocks noGrp="1"/>
          </p:cNvGraphicFramePr>
          <p:nvPr/>
        </p:nvGraphicFramePr>
        <p:xfrm>
          <a:off x="323850" y="188913"/>
          <a:ext cx="2879725" cy="627062"/>
        </p:xfrm>
        <a:graphic>
          <a:graphicData uri="http://schemas.openxmlformats.org/drawingml/2006/table">
            <a:tbl>
              <a:tblPr/>
              <a:tblGrid>
                <a:gridCol w="287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706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美容外科症例記録</a:t>
                      </a:r>
                      <a:r>
                        <a:rPr lang="ja-JP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lang="en-US" altLang="ja-JP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Ⅱ-3</a:t>
                      </a:r>
                      <a:endParaRPr kumimoji="1" lang="zh-TW" altLang="en-US" sz="2000" b="1" i="0" u="none" strike="noStrike" kern="1200" dirty="0">
                        <a:solidFill>
                          <a:schemeClr val="tx1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+mn-cs"/>
                      </a:endParaRPr>
                    </a:p>
                  </a:txBody>
                  <a:tcPr marL="9523" marR="9523" marT="95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228A4FA8-4F5D-20BC-C529-F80B4FE15BCB}"/>
              </a:ext>
            </a:extLst>
          </p:cNvPr>
          <p:cNvCxnSpPr/>
          <p:nvPr/>
        </p:nvCxnSpPr>
        <p:spPr>
          <a:xfrm>
            <a:off x="4643438" y="1484313"/>
            <a:ext cx="0" cy="4681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733091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03775C-A9B6-E41B-88F1-FEAF523679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9856DCD0-0220-16F9-D242-AC2B89F3BD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7617697"/>
              </p:ext>
            </p:extLst>
          </p:nvPr>
        </p:nvGraphicFramePr>
        <p:xfrm>
          <a:off x="5795963" y="260350"/>
          <a:ext cx="3238500" cy="641349"/>
        </p:xfrm>
        <a:graphic>
          <a:graphicData uri="http://schemas.openxmlformats.org/drawingml/2006/table">
            <a:tbl>
              <a:tblPr/>
              <a:tblGrid>
                <a:gridCol w="85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72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症例番号</a:t>
                      </a:r>
                      <a:r>
                        <a:rPr 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7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31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31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審査申請者名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518FEB61-0904-03C3-8C52-5CD81B561775}"/>
              </a:ext>
            </a:extLst>
          </p:cNvPr>
          <p:cNvGraphicFramePr>
            <a:graphicFrameLocks noGrp="1"/>
          </p:cNvGraphicFramePr>
          <p:nvPr/>
        </p:nvGraphicFramePr>
        <p:xfrm>
          <a:off x="323850" y="188913"/>
          <a:ext cx="2879725" cy="627062"/>
        </p:xfrm>
        <a:graphic>
          <a:graphicData uri="http://schemas.openxmlformats.org/drawingml/2006/table">
            <a:tbl>
              <a:tblPr/>
              <a:tblGrid>
                <a:gridCol w="287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706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美容外科症例記録</a:t>
                      </a:r>
                      <a:r>
                        <a:rPr lang="ja-JP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lang="en-US" altLang="ja-JP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Ⅲ</a:t>
                      </a:r>
                      <a:endParaRPr kumimoji="1" lang="zh-TW" altLang="en-US" sz="2000" b="1" i="0" u="none" strike="noStrike" kern="1200" dirty="0">
                        <a:solidFill>
                          <a:schemeClr val="tx1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+mn-cs"/>
                      </a:endParaRPr>
                    </a:p>
                  </a:txBody>
                  <a:tcPr marL="9523" marR="9523" marT="95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F3126685-7360-5CC7-9CE6-8DB61419B1FC}"/>
              </a:ext>
            </a:extLst>
          </p:cNvPr>
          <p:cNvGraphicFramePr>
            <a:graphicFrameLocks noGrp="1"/>
          </p:cNvGraphicFramePr>
          <p:nvPr/>
        </p:nvGraphicFramePr>
        <p:xfrm>
          <a:off x="250825" y="1065213"/>
          <a:ext cx="8713788" cy="1211262"/>
        </p:xfrm>
        <a:graphic>
          <a:graphicData uri="http://schemas.openxmlformats.org/drawingml/2006/table">
            <a:tbl>
              <a:tblPr/>
              <a:tblGrid>
                <a:gridCol w="87137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11262">
                <a:tc>
                  <a:txBody>
                    <a:bodyPr/>
                    <a:lstStyle/>
                    <a:p>
                      <a:pPr algn="l" fontAlgn="t">
                        <a:lnSpc>
                          <a:spcPct val="150000"/>
                        </a:lnSpc>
                      </a:pPr>
                      <a:r>
                        <a:rPr lang="ja-JP" altLang="en-US" sz="1100" b="0" i="0" u="none" strike="noStrike" dirty="0">
                          <a:effectLst/>
                          <a:latin typeface="ＭＳ Ｐゴシック"/>
                        </a:rPr>
                        <a:t>　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（手術の要約）この症例のポイント、その他強調したい点など箇条書きにすること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l" fontAlgn="t"/>
                      <a:r>
                        <a:rPr lang="en-US" altLang="ja-JP" sz="1100" b="0" i="0" u="none" strike="noStrike" baseline="0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  </a:t>
                      </a:r>
                      <a:r>
                        <a:rPr lang="en-US" altLang="ja-JP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--------------------------------------------------------------------------</a:t>
                      </a:r>
                    </a:p>
                    <a:p>
                      <a:pPr algn="l" fontAlgn="t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l" fontAlgn="t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6" marR="9526" marT="952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1B126C32-900B-BEBD-B540-2048862B4A55}"/>
              </a:ext>
            </a:extLst>
          </p:cNvPr>
          <p:cNvGraphicFramePr>
            <a:graphicFrameLocks noGrp="1"/>
          </p:cNvGraphicFramePr>
          <p:nvPr/>
        </p:nvGraphicFramePr>
        <p:xfrm>
          <a:off x="250825" y="2420938"/>
          <a:ext cx="4321175" cy="4103687"/>
        </p:xfrm>
        <a:graphic>
          <a:graphicData uri="http://schemas.openxmlformats.org/drawingml/2006/table">
            <a:tbl>
              <a:tblPr/>
              <a:tblGrid>
                <a:gridCol w="4321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03687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もしあれば、病理組織所見・レントゲン像を紙焼き、説明すること</a:t>
                      </a:r>
                    </a:p>
                    <a:p>
                      <a:pPr algn="l" fontAlgn="t"/>
                      <a:r>
                        <a:rPr lang="en-US" altLang="ja-JP" sz="1100" b="0" i="0" u="none" strike="noStrike" dirty="0">
                          <a:effectLst/>
                          <a:latin typeface="ＭＳ Ｐゴシック"/>
                        </a:rPr>
                        <a:t>------------------------------------------------------------</a:t>
                      </a:r>
                    </a:p>
                    <a:p>
                      <a:pPr algn="l" fontAlgn="t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7" marR="9527" marT="952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F9E0E4CC-C75B-509E-9E2F-DAE36E647D14}"/>
              </a:ext>
            </a:extLst>
          </p:cNvPr>
          <p:cNvGraphicFramePr>
            <a:graphicFrameLocks noGrp="1"/>
          </p:cNvGraphicFramePr>
          <p:nvPr/>
        </p:nvGraphicFramePr>
        <p:xfrm>
          <a:off x="4716463" y="2420938"/>
          <a:ext cx="4248150" cy="1368426"/>
        </p:xfrm>
        <a:graphic>
          <a:graphicData uri="http://schemas.openxmlformats.org/drawingml/2006/table">
            <a:tbl>
              <a:tblPr/>
              <a:tblGrid>
                <a:gridCol w="3466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26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589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614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文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献</a:t>
                      </a:r>
                    </a:p>
                  </a:txBody>
                  <a:tcPr marL="9524" marR="9524" marT="95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1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614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2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614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3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0F5470A5-6CC0-A85E-CAB9-856B8C120833}"/>
              </a:ext>
            </a:extLst>
          </p:cNvPr>
          <p:cNvGraphicFramePr>
            <a:graphicFrameLocks noGrp="1"/>
          </p:cNvGraphicFramePr>
          <p:nvPr/>
        </p:nvGraphicFramePr>
        <p:xfrm>
          <a:off x="4808538" y="4167188"/>
          <a:ext cx="4032250" cy="2297114"/>
        </p:xfrm>
        <a:graphic>
          <a:graphicData uri="http://schemas.openxmlformats.org/drawingml/2006/table">
            <a:tbl>
              <a:tblPr/>
              <a:tblGrid>
                <a:gridCol w="5557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34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21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0719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この症例についての審査メモ（申請者は記入しないでください）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判　定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0631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NO.1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NO.2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NO.3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NO.4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NO.5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NO.6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NO.7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NO.8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NO.9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NO.10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099563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45C618-2FD6-D9CF-001A-AF27D1FCBE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DB2013A0-E91E-A676-8599-8B9450EC8179}"/>
              </a:ext>
            </a:extLst>
          </p:cNvPr>
          <p:cNvGraphicFramePr>
            <a:graphicFrameLocks noGrp="1"/>
          </p:cNvGraphicFramePr>
          <p:nvPr/>
        </p:nvGraphicFramePr>
        <p:xfrm>
          <a:off x="395288" y="3357563"/>
          <a:ext cx="3960812" cy="1727200"/>
        </p:xfrm>
        <a:graphic>
          <a:graphicData uri="http://schemas.openxmlformats.org/drawingml/2006/table">
            <a:tbl>
              <a:tblPr/>
              <a:tblGrid>
                <a:gridCol w="39608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82214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主訴：</a:t>
                      </a:r>
                    </a:p>
                  </a:txBody>
                  <a:tcPr marL="9526" marR="9526" marT="95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4986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家族歴：</a:t>
                      </a:r>
                    </a:p>
                  </a:txBody>
                  <a:tcPr marL="9526" marR="9526" marT="95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1281B707-0C70-03EC-6F88-6BFD135DFA71}"/>
              </a:ext>
            </a:extLst>
          </p:cNvPr>
          <p:cNvGraphicFramePr>
            <a:graphicFrameLocks noGrp="1"/>
          </p:cNvGraphicFramePr>
          <p:nvPr/>
        </p:nvGraphicFramePr>
        <p:xfrm>
          <a:off x="4500563" y="3357563"/>
          <a:ext cx="4103687" cy="1727200"/>
        </p:xfrm>
        <a:graphic>
          <a:graphicData uri="http://schemas.openxmlformats.org/drawingml/2006/table">
            <a:tbl>
              <a:tblPr/>
              <a:tblGrid>
                <a:gridCol w="41036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6360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既住歴：</a:t>
                      </a:r>
                    </a:p>
                  </a:txBody>
                  <a:tcPr marL="9523" marR="9523" marT="95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360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現病歴：</a:t>
                      </a:r>
                    </a:p>
                  </a:txBody>
                  <a:tcPr marL="9523" marR="9523" marT="95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62D17C63-8E47-5170-75DF-C9FDA84E68D3}"/>
              </a:ext>
            </a:extLst>
          </p:cNvPr>
          <p:cNvGraphicFramePr>
            <a:graphicFrameLocks noGrp="1"/>
          </p:cNvGraphicFramePr>
          <p:nvPr/>
        </p:nvGraphicFramePr>
        <p:xfrm>
          <a:off x="395288" y="115888"/>
          <a:ext cx="8081961" cy="3082926"/>
        </p:xfrm>
        <a:graphic>
          <a:graphicData uri="http://schemas.openxmlformats.org/drawingml/2006/table">
            <a:tbl>
              <a:tblPr/>
              <a:tblGrid>
                <a:gridCol w="6645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39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45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17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8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6877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488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2919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6877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6877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158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6877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3951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60151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（様式</a:t>
                      </a:r>
                      <a:r>
                        <a:rPr lang="en-US" altLang="ja-JP" sz="12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G-2</a:t>
                      </a:r>
                      <a:r>
                        <a:rPr lang="ja-JP" altLang="en-US" sz="12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）</a:t>
                      </a:r>
                      <a:r>
                        <a:rPr lang="zh-TW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美容外科症例記録</a:t>
                      </a:r>
                      <a:r>
                        <a:rPr lang="en-US" altLang="ja-JP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Ⅰ</a:t>
                      </a:r>
                      <a:endParaRPr lang="zh-TW" altLang="en-US" sz="2000" b="1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7735">
                <a:tc rowSpan="4" gridSpan="7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水色の部分に漏れのないよう記載のこと。各症例記録は</a:t>
                      </a:r>
                      <a:r>
                        <a:rPr lang="en-US" altLang="ja-JP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5</a:t>
                      </a:r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枚つづりである。</a:t>
                      </a:r>
                      <a:endParaRPr lang="en-US" altLang="ja-JP" sz="900" b="0" i="0" u="none" strike="noStrike" dirty="0">
                        <a:solidFill>
                          <a:srgbClr val="FF0000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lang="en-US" altLang="ja-JP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10</a:t>
                      </a:r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症例を１ファイルにて、電子媒体（</a:t>
                      </a:r>
                      <a:r>
                        <a:rPr lang="en-US" altLang="ja-JP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CD-R</a:t>
                      </a:r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または</a:t>
                      </a:r>
                      <a:r>
                        <a:rPr lang="en-US" altLang="ja-JP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USB</a:t>
                      </a:r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）に記録して提出</a:t>
                      </a:r>
                      <a:endParaRPr lang="en-US" altLang="ja-JP" sz="900" b="0" i="0" u="none" strike="noStrike" dirty="0">
                        <a:solidFill>
                          <a:srgbClr val="FF0000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すること（原則記録媒体の返却はしない）。</a:t>
                      </a: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ctr"/>
                      <a:endParaRPr 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7735"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7735"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ctr"/>
                      <a:endParaRPr lang="zh-TW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7735"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801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830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患者名　　　　　　</a:t>
                      </a:r>
                      <a:r>
                        <a:rPr lang="ja-JP" altLang="en-US" sz="10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（イニシャル）</a:t>
                      </a:r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性別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男・女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初診日　　　　（西暦）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　年　　　　　　月　　　　　　日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268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年齢</a:t>
                      </a: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　　　　歳　　　　　　　　</a:t>
                      </a:r>
                      <a:r>
                        <a:rPr lang="ja-JP" altLang="en-US" sz="1100" b="0" i="0" u="none" strike="noStrike" dirty="0" err="1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か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月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手術日　　　（西暦）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　年　　　　　　月　　　　　　日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2404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生年月日　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（西暦）</a:t>
                      </a: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　　年　　　　　月　　　　　　日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最終診療日</a:t>
                      </a:r>
                      <a:endParaRPr lang="en-US" altLang="zh-TW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（西暦）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　年　　　　　　月　　　　　　日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563D1808-A85B-4F86-46F2-DF6DCC8EC49E}"/>
              </a:ext>
            </a:extLst>
          </p:cNvPr>
          <p:cNvGraphicFramePr>
            <a:graphicFrameLocks noGrp="1"/>
          </p:cNvGraphicFramePr>
          <p:nvPr/>
        </p:nvGraphicFramePr>
        <p:xfrm>
          <a:off x="412750" y="5229225"/>
          <a:ext cx="8208963" cy="1223963"/>
        </p:xfrm>
        <a:graphic>
          <a:graphicData uri="http://schemas.openxmlformats.org/drawingml/2006/table">
            <a:tbl>
              <a:tblPr/>
              <a:tblGrid>
                <a:gridCol w="8208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23963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現症：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9C8ECA2E-3748-B20E-A603-CC70A6AA98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5881328"/>
              </p:ext>
            </p:extLst>
          </p:nvPr>
        </p:nvGraphicFramePr>
        <p:xfrm>
          <a:off x="5795963" y="260350"/>
          <a:ext cx="3238500" cy="641349"/>
        </p:xfrm>
        <a:graphic>
          <a:graphicData uri="http://schemas.openxmlformats.org/drawingml/2006/table">
            <a:tbl>
              <a:tblPr/>
              <a:tblGrid>
                <a:gridCol w="85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72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症例番号</a:t>
                      </a:r>
                      <a:r>
                        <a:rPr 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8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31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31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審査申請者名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768055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EF4D54-EB68-6E06-7270-A4ACE63EB1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3D665486-0C97-A1C3-DD8C-F9FB7E2DF0A6}"/>
              </a:ext>
            </a:extLst>
          </p:cNvPr>
          <p:cNvGraphicFramePr>
            <a:graphicFrameLocks noGrp="1"/>
          </p:cNvGraphicFramePr>
          <p:nvPr/>
        </p:nvGraphicFramePr>
        <p:xfrm>
          <a:off x="1619250" y="6237288"/>
          <a:ext cx="6176963" cy="558800"/>
        </p:xfrm>
        <a:graphic>
          <a:graphicData uri="http://schemas.openxmlformats.org/drawingml/2006/table">
            <a:tbl>
              <a:tblPr/>
              <a:tblGrid>
                <a:gridCol w="6176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880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effectLst/>
                          <a:latin typeface="ＭＳ Ｐゴシック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写真は名刺判くらいの大きさとする。一症例につき最低６枚程度必要である。</a:t>
                      </a:r>
                      <a:endParaRPr lang="en-US" altLang="ja-JP" sz="900" b="0" i="0" u="none" strike="noStrike" dirty="0">
                        <a:effectLst/>
                        <a:latin typeface="ＭＳ Ｐゴシック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貼付スペースが足りない場合は手術記録欄を用いてもよい。写真のデータをサイズ加工し、貼付してもかまわない。</a:t>
                      </a:r>
                    </a:p>
                  </a:txBody>
                  <a:tcPr marL="9526" marR="9526" marT="9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1D2DF4D8-5A58-E7C7-FC94-9049E32033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7355673"/>
              </p:ext>
            </p:extLst>
          </p:nvPr>
        </p:nvGraphicFramePr>
        <p:xfrm>
          <a:off x="5795963" y="260350"/>
          <a:ext cx="3238500" cy="641349"/>
        </p:xfrm>
        <a:graphic>
          <a:graphicData uri="http://schemas.openxmlformats.org/drawingml/2006/table">
            <a:tbl>
              <a:tblPr/>
              <a:tblGrid>
                <a:gridCol w="85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72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症例番号</a:t>
                      </a:r>
                      <a:r>
                        <a:rPr 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8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31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31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審査申請者名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17AAA8-E595-BBD2-3E74-8D9BAFC9E15E}"/>
              </a:ext>
            </a:extLst>
          </p:cNvPr>
          <p:cNvGraphicFramePr>
            <a:graphicFrameLocks noGrp="1"/>
          </p:cNvGraphicFramePr>
          <p:nvPr/>
        </p:nvGraphicFramePr>
        <p:xfrm>
          <a:off x="468313" y="995363"/>
          <a:ext cx="8424862" cy="346075"/>
        </p:xfrm>
        <a:graphic>
          <a:graphicData uri="http://schemas.openxmlformats.org/drawingml/2006/table">
            <a:tbl>
              <a:tblPr/>
              <a:tblGrid>
                <a:gridCol w="41764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48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607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術前・術中および術後の記録（図解を含む）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行頭に年月日を記載のこと</a:t>
                      </a:r>
                    </a:p>
                  </a:txBody>
                  <a:tcPr marL="9525" marR="9525" marT="95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写真</a:t>
                      </a:r>
                    </a:p>
                  </a:txBody>
                  <a:tcPr marL="9525" marR="9525" marT="9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E331C7E7-6D50-6F20-6886-EA8C38B8664B}"/>
              </a:ext>
            </a:extLst>
          </p:cNvPr>
          <p:cNvGraphicFramePr>
            <a:graphicFrameLocks noGrp="1"/>
          </p:cNvGraphicFramePr>
          <p:nvPr/>
        </p:nvGraphicFramePr>
        <p:xfrm>
          <a:off x="323850" y="188913"/>
          <a:ext cx="2879725" cy="627062"/>
        </p:xfrm>
        <a:graphic>
          <a:graphicData uri="http://schemas.openxmlformats.org/drawingml/2006/table">
            <a:tbl>
              <a:tblPr/>
              <a:tblGrid>
                <a:gridCol w="287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706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美容外科症例記録</a:t>
                      </a:r>
                      <a:r>
                        <a:rPr lang="ja-JP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lang="en-US" altLang="ja-JP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Ⅱ-1</a:t>
                      </a:r>
                      <a:endParaRPr kumimoji="1" lang="zh-TW" altLang="en-US" sz="2000" b="1" i="0" u="none" strike="noStrike" kern="1200" dirty="0">
                        <a:solidFill>
                          <a:schemeClr val="tx1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+mn-cs"/>
                      </a:endParaRPr>
                    </a:p>
                  </a:txBody>
                  <a:tcPr marL="9523" marR="9523" marT="95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4B2A06F0-FED3-E273-C1DD-0656E825FFBE}"/>
              </a:ext>
            </a:extLst>
          </p:cNvPr>
          <p:cNvCxnSpPr/>
          <p:nvPr/>
        </p:nvCxnSpPr>
        <p:spPr>
          <a:xfrm>
            <a:off x="4643438" y="1484313"/>
            <a:ext cx="0" cy="4681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370925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A149F5-734B-5B4E-F321-3B7C048F96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18378405-1217-6A9C-CBF7-9CFE37CFD782}"/>
              </a:ext>
            </a:extLst>
          </p:cNvPr>
          <p:cNvGraphicFramePr>
            <a:graphicFrameLocks noGrp="1"/>
          </p:cNvGraphicFramePr>
          <p:nvPr/>
        </p:nvGraphicFramePr>
        <p:xfrm>
          <a:off x="1619250" y="6237288"/>
          <a:ext cx="6176963" cy="558800"/>
        </p:xfrm>
        <a:graphic>
          <a:graphicData uri="http://schemas.openxmlformats.org/drawingml/2006/table">
            <a:tbl>
              <a:tblPr/>
              <a:tblGrid>
                <a:gridCol w="6176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880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effectLst/>
                          <a:latin typeface="ＭＳ Ｐゴシック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写真は名刺判くらいの大きさとする。一症例につき最低６枚程度必要である。</a:t>
                      </a:r>
                      <a:endParaRPr lang="en-US" altLang="ja-JP" sz="900" b="0" i="0" u="none" strike="noStrike" dirty="0">
                        <a:effectLst/>
                        <a:latin typeface="ＭＳ Ｐゴシック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貼付スペースが足りない場合は手術記録欄を用いてもよい。写真のデータをサイズ加工し、貼付してもかまわない。</a:t>
                      </a:r>
                    </a:p>
                  </a:txBody>
                  <a:tcPr marL="9526" marR="9526" marT="9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8E845357-EEC2-FFD5-5A89-FD5EF818DE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1467675"/>
              </p:ext>
            </p:extLst>
          </p:nvPr>
        </p:nvGraphicFramePr>
        <p:xfrm>
          <a:off x="5795963" y="260350"/>
          <a:ext cx="3238500" cy="641349"/>
        </p:xfrm>
        <a:graphic>
          <a:graphicData uri="http://schemas.openxmlformats.org/drawingml/2006/table">
            <a:tbl>
              <a:tblPr/>
              <a:tblGrid>
                <a:gridCol w="85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72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症例番号</a:t>
                      </a:r>
                      <a:r>
                        <a:rPr 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8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31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31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審査申請者名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327A260A-3AF1-9489-04D7-007C5B6FC7EC}"/>
              </a:ext>
            </a:extLst>
          </p:cNvPr>
          <p:cNvGraphicFramePr>
            <a:graphicFrameLocks noGrp="1"/>
          </p:cNvGraphicFramePr>
          <p:nvPr/>
        </p:nvGraphicFramePr>
        <p:xfrm>
          <a:off x="468313" y="995363"/>
          <a:ext cx="8424862" cy="346075"/>
        </p:xfrm>
        <a:graphic>
          <a:graphicData uri="http://schemas.openxmlformats.org/drawingml/2006/table">
            <a:tbl>
              <a:tblPr/>
              <a:tblGrid>
                <a:gridCol w="41764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48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607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術前・術中および術後の記録（図解を含む）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行頭に年月日を記載のこと</a:t>
                      </a:r>
                    </a:p>
                  </a:txBody>
                  <a:tcPr marL="9525" marR="9525" marT="95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写真</a:t>
                      </a:r>
                    </a:p>
                  </a:txBody>
                  <a:tcPr marL="9525" marR="9525" marT="9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A9F3DB29-5BAB-84A2-DAEC-5B43DECA041C}"/>
              </a:ext>
            </a:extLst>
          </p:cNvPr>
          <p:cNvGraphicFramePr>
            <a:graphicFrameLocks noGrp="1"/>
          </p:cNvGraphicFramePr>
          <p:nvPr/>
        </p:nvGraphicFramePr>
        <p:xfrm>
          <a:off x="323850" y="188913"/>
          <a:ext cx="2879725" cy="627062"/>
        </p:xfrm>
        <a:graphic>
          <a:graphicData uri="http://schemas.openxmlformats.org/drawingml/2006/table">
            <a:tbl>
              <a:tblPr/>
              <a:tblGrid>
                <a:gridCol w="287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706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美容外科症例記録</a:t>
                      </a:r>
                      <a:r>
                        <a:rPr lang="ja-JP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lang="en-US" altLang="ja-JP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Ⅱ-2</a:t>
                      </a:r>
                      <a:endParaRPr kumimoji="1" lang="zh-TW" altLang="en-US" sz="2000" b="1" i="0" u="none" strike="noStrike" kern="1200" dirty="0">
                        <a:solidFill>
                          <a:schemeClr val="tx1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+mn-cs"/>
                      </a:endParaRPr>
                    </a:p>
                  </a:txBody>
                  <a:tcPr marL="9523" marR="9523" marT="95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37F182BF-56D7-10AC-5118-09F9E5555E6E}"/>
              </a:ext>
            </a:extLst>
          </p:cNvPr>
          <p:cNvCxnSpPr/>
          <p:nvPr/>
        </p:nvCxnSpPr>
        <p:spPr>
          <a:xfrm>
            <a:off x="4643438" y="1484313"/>
            <a:ext cx="0" cy="4681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03513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C02AF4-4D97-60EF-D230-05D7DB3CEC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0E9A7762-9589-EA4B-C9C7-394179A663EF}"/>
              </a:ext>
            </a:extLst>
          </p:cNvPr>
          <p:cNvGraphicFramePr>
            <a:graphicFrameLocks noGrp="1"/>
          </p:cNvGraphicFramePr>
          <p:nvPr/>
        </p:nvGraphicFramePr>
        <p:xfrm>
          <a:off x="1619250" y="6237288"/>
          <a:ext cx="6176963" cy="558800"/>
        </p:xfrm>
        <a:graphic>
          <a:graphicData uri="http://schemas.openxmlformats.org/drawingml/2006/table">
            <a:tbl>
              <a:tblPr/>
              <a:tblGrid>
                <a:gridCol w="6176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880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effectLst/>
                          <a:latin typeface="ＭＳ Ｐゴシック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写真は名刺判くらいの大きさとする。一症例につき最低６枚程度必要である。</a:t>
                      </a:r>
                      <a:endParaRPr lang="en-US" altLang="ja-JP" sz="900" b="0" i="0" u="none" strike="noStrike" dirty="0">
                        <a:effectLst/>
                        <a:latin typeface="ＭＳ Ｐゴシック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貼付スペースが足りない場合は手術記録欄を用いてもよい。写真のデータをサイズ加工し、貼付してもかまわない。</a:t>
                      </a:r>
                    </a:p>
                  </a:txBody>
                  <a:tcPr marL="9526" marR="9526" marT="9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4290D0FC-A243-3FF4-C63A-12902BF7F8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5588803"/>
              </p:ext>
            </p:extLst>
          </p:nvPr>
        </p:nvGraphicFramePr>
        <p:xfrm>
          <a:off x="5795963" y="260350"/>
          <a:ext cx="3238500" cy="641349"/>
        </p:xfrm>
        <a:graphic>
          <a:graphicData uri="http://schemas.openxmlformats.org/drawingml/2006/table">
            <a:tbl>
              <a:tblPr/>
              <a:tblGrid>
                <a:gridCol w="85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72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症例番号</a:t>
                      </a:r>
                      <a:r>
                        <a:rPr 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8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31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31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審査申請者名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9777B4D5-BE82-3571-25FB-1E7E80D9CBCB}"/>
              </a:ext>
            </a:extLst>
          </p:cNvPr>
          <p:cNvGraphicFramePr>
            <a:graphicFrameLocks noGrp="1"/>
          </p:cNvGraphicFramePr>
          <p:nvPr/>
        </p:nvGraphicFramePr>
        <p:xfrm>
          <a:off x="468313" y="995363"/>
          <a:ext cx="8424862" cy="346075"/>
        </p:xfrm>
        <a:graphic>
          <a:graphicData uri="http://schemas.openxmlformats.org/drawingml/2006/table">
            <a:tbl>
              <a:tblPr/>
              <a:tblGrid>
                <a:gridCol w="41764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48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607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術前・術中および術後の記録（図解を含む）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行頭に年月日を記載のこと</a:t>
                      </a:r>
                    </a:p>
                  </a:txBody>
                  <a:tcPr marL="9525" marR="9525" marT="95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写真</a:t>
                      </a:r>
                    </a:p>
                  </a:txBody>
                  <a:tcPr marL="9525" marR="9525" marT="9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EAB9B09A-A0BF-81AB-D092-8B4EBFFE56E4}"/>
              </a:ext>
            </a:extLst>
          </p:cNvPr>
          <p:cNvGraphicFramePr>
            <a:graphicFrameLocks noGrp="1"/>
          </p:cNvGraphicFramePr>
          <p:nvPr/>
        </p:nvGraphicFramePr>
        <p:xfrm>
          <a:off x="323850" y="188913"/>
          <a:ext cx="2879725" cy="627062"/>
        </p:xfrm>
        <a:graphic>
          <a:graphicData uri="http://schemas.openxmlformats.org/drawingml/2006/table">
            <a:tbl>
              <a:tblPr/>
              <a:tblGrid>
                <a:gridCol w="287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706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美容外科症例記録</a:t>
                      </a:r>
                      <a:r>
                        <a:rPr lang="ja-JP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lang="en-US" altLang="ja-JP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Ⅱ-3</a:t>
                      </a:r>
                      <a:endParaRPr kumimoji="1" lang="zh-TW" altLang="en-US" sz="2000" b="1" i="0" u="none" strike="noStrike" kern="1200" dirty="0">
                        <a:solidFill>
                          <a:schemeClr val="tx1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+mn-cs"/>
                      </a:endParaRPr>
                    </a:p>
                  </a:txBody>
                  <a:tcPr marL="9523" marR="9523" marT="95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194FA696-F99B-58F6-3AFE-822A44056621}"/>
              </a:ext>
            </a:extLst>
          </p:cNvPr>
          <p:cNvCxnSpPr/>
          <p:nvPr/>
        </p:nvCxnSpPr>
        <p:spPr>
          <a:xfrm>
            <a:off x="4643438" y="1484313"/>
            <a:ext cx="0" cy="4681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4743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925999A1-4D6B-C841-E8C4-7DB4AC0F48AC}"/>
              </a:ext>
            </a:extLst>
          </p:cNvPr>
          <p:cNvGraphicFramePr>
            <a:graphicFrameLocks noGrp="1"/>
          </p:cNvGraphicFramePr>
          <p:nvPr/>
        </p:nvGraphicFramePr>
        <p:xfrm>
          <a:off x="1619250" y="6237288"/>
          <a:ext cx="6176963" cy="558800"/>
        </p:xfrm>
        <a:graphic>
          <a:graphicData uri="http://schemas.openxmlformats.org/drawingml/2006/table">
            <a:tbl>
              <a:tblPr/>
              <a:tblGrid>
                <a:gridCol w="6176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880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effectLst/>
                          <a:latin typeface="ＭＳ Ｐゴシック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写真は名刺判くらいの大きさとする。一症例につき最低６枚程度必要である。</a:t>
                      </a:r>
                      <a:endParaRPr lang="en-US" altLang="ja-JP" sz="900" b="0" i="0" u="none" strike="noStrike" dirty="0">
                        <a:effectLst/>
                        <a:latin typeface="ＭＳ Ｐゴシック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貼付スペースが足りない場合は手術記録欄を用いてもよい。写真のデータをサイズ加工し、貼付してもかまわない。</a:t>
                      </a:r>
                    </a:p>
                  </a:txBody>
                  <a:tcPr marL="9526" marR="9526" marT="9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A5DB8E9A-DC2A-23FA-E78E-1365F63494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0069934"/>
              </p:ext>
            </p:extLst>
          </p:nvPr>
        </p:nvGraphicFramePr>
        <p:xfrm>
          <a:off x="5795963" y="260350"/>
          <a:ext cx="3238500" cy="641349"/>
        </p:xfrm>
        <a:graphic>
          <a:graphicData uri="http://schemas.openxmlformats.org/drawingml/2006/table">
            <a:tbl>
              <a:tblPr/>
              <a:tblGrid>
                <a:gridCol w="85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72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症例番号</a:t>
                      </a:r>
                      <a:r>
                        <a:rPr 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1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31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31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審査申請者名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60C08B47-DF5E-456C-817C-34A5E403AD4B}"/>
              </a:ext>
            </a:extLst>
          </p:cNvPr>
          <p:cNvGraphicFramePr>
            <a:graphicFrameLocks noGrp="1"/>
          </p:cNvGraphicFramePr>
          <p:nvPr/>
        </p:nvGraphicFramePr>
        <p:xfrm>
          <a:off x="468313" y="995363"/>
          <a:ext cx="8424862" cy="346075"/>
        </p:xfrm>
        <a:graphic>
          <a:graphicData uri="http://schemas.openxmlformats.org/drawingml/2006/table">
            <a:tbl>
              <a:tblPr/>
              <a:tblGrid>
                <a:gridCol w="41764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48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607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術前・術中および術後の記録（図解を含む）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行頭に年月日を記載のこと</a:t>
                      </a:r>
                    </a:p>
                  </a:txBody>
                  <a:tcPr marL="9525" marR="9525" marT="95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写真</a:t>
                      </a:r>
                    </a:p>
                  </a:txBody>
                  <a:tcPr marL="9525" marR="9525" marT="9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1A62B29D-9548-E395-E900-69A593FE05D6}"/>
              </a:ext>
            </a:extLst>
          </p:cNvPr>
          <p:cNvGraphicFramePr>
            <a:graphicFrameLocks noGrp="1"/>
          </p:cNvGraphicFramePr>
          <p:nvPr/>
        </p:nvGraphicFramePr>
        <p:xfrm>
          <a:off x="323850" y="188913"/>
          <a:ext cx="2879725" cy="627062"/>
        </p:xfrm>
        <a:graphic>
          <a:graphicData uri="http://schemas.openxmlformats.org/drawingml/2006/table">
            <a:tbl>
              <a:tblPr/>
              <a:tblGrid>
                <a:gridCol w="287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706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美容外科症例記録</a:t>
                      </a:r>
                      <a:r>
                        <a:rPr lang="ja-JP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lang="en-US" altLang="ja-JP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Ⅱ-3</a:t>
                      </a:r>
                      <a:endParaRPr kumimoji="1" lang="zh-TW" altLang="en-US" sz="2000" b="1" i="0" u="none" strike="noStrike" kern="1200" dirty="0">
                        <a:solidFill>
                          <a:schemeClr val="tx1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+mn-cs"/>
                      </a:endParaRPr>
                    </a:p>
                  </a:txBody>
                  <a:tcPr marL="9523" marR="9523" marT="95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84DCC30D-89FF-79EA-EE51-40FF556BCA84}"/>
              </a:ext>
            </a:extLst>
          </p:cNvPr>
          <p:cNvCxnSpPr/>
          <p:nvPr/>
        </p:nvCxnSpPr>
        <p:spPr>
          <a:xfrm>
            <a:off x="4643438" y="1484313"/>
            <a:ext cx="0" cy="4681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C36022-C8FF-EAE6-C467-650BDDD056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E14F28AB-6FDA-9B99-8D64-2151E5BD49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5713702"/>
              </p:ext>
            </p:extLst>
          </p:nvPr>
        </p:nvGraphicFramePr>
        <p:xfrm>
          <a:off x="5795963" y="260350"/>
          <a:ext cx="3238500" cy="641349"/>
        </p:xfrm>
        <a:graphic>
          <a:graphicData uri="http://schemas.openxmlformats.org/drawingml/2006/table">
            <a:tbl>
              <a:tblPr/>
              <a:tblGrid>
                <a:gridCol w="85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72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症例番号</a:t>
                      </a:r>
                      <a:r>
                        <a:rPr 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8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31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31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審査申請者名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C9179BD9-A639-06D2-8308-A6186B5B17BE}"/>
              </a:ext>
            </a:extLst>
          </p:cNvPr>
          <p:cNvGraphicFramePr>
            <a:graphicFrameLocks noGrp="1"/>
          </p:cNvGraphicFramePr>
          <p:nvPr/>
        </p:nvGraphicFramePr>
        <p:xfrm>
          <a:off x="323850" y="188913"/>
          <a:ext cx="2879725" cy="627062"/>
        </p:xfrm>
        <a:graphic>
          <a:graphicData uri="http://schemas.openxmlformats.org/drawingml/2006/table">
            <a:tbl>
              <a:tblPr/>
              <a:tblGrid>
                <a:gridCol w="287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706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美容外科症例記録</a:t>
                      </a:r>
                      <a:r>
                        <a:rPr lang="ja-JP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lang="en-US" altLang="ja-JP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Ⅲ</a:t>
                      </a:r>
                      <a:endParaRPr kumimoji="1" lang="zh-TW" altLang="en-US" sz="2000" b="1" i="0" u="none" strike="noStrike" kern="1200" dirty="0">
                        <a:solidFill>
                          <a:schemeClr val="tx1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+mn-cs"/>
                      </a:endParaRPr>
                    </a:p>
                  </a:txBody>
                  <a:tcPr marL="9523" marR="9523" marT="95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B9544950-23D0-5878-FC40-D1F206308B01}"/>
              </a:ext>
            </a:extLst>
          </p:cNvPr>
          <p:cNvGraphicFramePr>
            <a:graphicFrameLocks noGrp="1"/>
          </p:cNvGraphicFramePr>
          <p:nvPr/>
        </p:nvGraphicFramePr>
        <p:xfrm>
          <a:off x="250825" y="1065213"/>
          <a:ext cx="8713788" cy="1211262"/>
        </p:xfrm>
        <a:graphic>
          <a:graphicData uri="http://schemas.openxmlformats.org/drawingml/2006/table">
            <a:tbl>
              <a:tblPr/>
              <a:tblGrid>
                <a:gridCol w="87137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11262">
                <a:tc>
                  <a:txBody>
                    <a:bodyPr/>
                    <a:lstStyle/>
                    <a:p>
                      <a:pPr algn="l" fontAlgn="t">
                        <a:lnSpc>
                          <a:spcPct val="150000"/>
                        </a:lnSpc>
                      </a:pPr>
                      <a:r>
                        <a:rPr lang="ja-JP" altLang="en-US" sz="1100" b="0" i="0" u="none" strike="noStrike" dirty="0">
                          <a:effectLst/>
                          <a:latin typeface="ＭＳ Ｐゴシック"/>
                        </a:rPr>
                        <a:t>　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（手術の要約）この症例のポイント、その他強調したい点など箇条書きにすること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l" fontAlgn="t"/>
                      <a:r>
                        <a:rPr lang="en-US" altLang="ja-JP" sz="1100" b="0" i="0" u="none" strike="noStrike" baseline="0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  </a:t>
                      </a:r>
                      <a:r>
                        <a:rPr lang="en-US" altLang="ja-JP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--------------------------------------------------------------------------</a:t>
                      </a:r>
                    </a:p>
                    <a:p>
                      <a:pPr algn="l" fontAlgn="t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l" fontAlgn="t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6" marR="9526" marT="952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85363BA1-0798-655A-9EFF-2AD7B9DB1843}"/>
              </a:ext>
            </a:extLst>
          </p:cNvPr>
          <p:cNvGraphicFramePr>
            <a:graphicFrameLocks noGrp="1"/>
          </p:cNvGraphicFramePr>
          <p:nvPr/>
        </p:nvGraphicFramePr>
        <p:xfrm>
          <a:off x="250825" y="2420938"/>
          <a:ext cx="4321175" cy="4103687"/>
        </p:xfrm>
        <a:graphic>
          <a:graphicData uri="http://schemas.openxmlformats.org/drawingml/2006/table">
            <a:tbl>
              <a:tblPr/>
              <a:tblGrid>
                <a:gridCol w="4321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03687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もしあれば、病理組織所見・レントゲン像を紙焼き、説明すること</a:t>
                      </a:r>
                    </a:p>
                    <a:p>
                      <a:pPr algn="l" fontAlgn="t"/>
                      <a:r>
                        <a:rPr lang="en-US" altLang="ja-JP" sz="1100" b="0" i="0" u="none" strike="noStrike" dirty="0">
                          <a:effectLst/>
                          <a:latin typeface="ＭＳ Ｐゴシック"/>
                        </a:rPr>
                        <a:t>------------------------------------------------------------</a:t>
                      </a:r>
                    </a:p>
                    <a:p>
                      <a:pPr algn="l" fontAlgn="t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7" marR="9527" marT="952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A0105100-00FD-765F-DD72-9989E453F8A2}"/>
              </a:ext>
            </a:extLst>
          </p:cNvPr>
          <p:cNvGraphicFramePr>
            <a:graphicFrameLocks noGrp="1"/>
          </p:cNvGraphicFramePr>
          <p:nvPr/>
        </p:nvGraphicFramePr>
        <p:xfrm>
          <a:off x="4716463" y="2420938"/>
          <a:ext cx="4248150" cy="1368426"/>
        </p:xfrm>
        <a:graphic>
          <a:graphicData uri="http://schemas.openxmlformats.org/drawingml/2006/table">
            <a:tbl>
              <a:tblPr/>
              <a:tblGrid>
                <a:gridCol w="3466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26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589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614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文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献</a:t>
                      </a:r>
                    </a:p>
                  </a:txBody>
                  <a:tcPr marL="9524" marR="9524" marT="95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1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614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2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614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3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A97793E2-23EE-6984-3B7C-59891C8A5CB3}"/>
              </a:ext>
            </a:extLst>
          </p:cNvPr>
          <p:cNvGraphicFramePr>
            <a:graphicFrameLocks noGrp="1"/>
          </p:cNvGraphicFramePr>
          <p:nvPr/>
        </p:nvGraphicFramePr>
        <p:xfrm>
          <a:off x="4808538" y="4167188"/>
          <a:ext cx="4032250" cy="2297114"/>
        </p:xfrm>
        <a:graphic>
          <a:graphicData uri="http://schemas.openxmlformats.org/drawingml/2006/table">
            <a:tbl>
              <a:tblPr/>
              <a:tblGrid>
                <a:gridCol w="5557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34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21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0719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この症例についての審査メモ（申請者は記入しないでください）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判　定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0631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NO.1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NO.2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NO.3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NO.4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NO.5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NO.6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NO.7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NO.8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NO.9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NO.10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915323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FDBACE-9006-F5F1-46A6-357AEF2B2B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224BD8F0-3283-2FAA-A8FA-D629C3762801}"/>
              </a:ext>
            </a:extLst>
          </p:cNvPr>
          <p:cNvGraphicFramePr>
            <a:graphicFrameLocks noGrp="1"/>
          </p:cNvGraphicFramePr>
          <p:nvPr/>
        </p:nvGraphicFramePr>
        <p:xfrm>
          <a:off x="395288" y="3357563"/>
          <a:ext cx="3960812" cy="1727200"/>
        </p:xfrm>
        <a:graphic>
          <a:graphicData uri="http://schemas.openxmlformats.org/drawingml/2006/table">
            <a:tbl>
              <a:tblPr/>
              <a:tblGrid>
                <a:gridCol w="39608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82214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主訴：</a:t>
                      </a:r>
                    </a:p>
                  </a:txBody>
                  <a:tcPr marL="9526" marR="9526" marT="95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4986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家族歴：</a:t>
                      </a:r>
                    </a:p>
                  </a:txBody>
                  <a:tcPr marL="9526" marR="9526" marT="95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90AB832F-57CF-1882-B72D-3CCBBBA0A8E6}"/>
              </a:ext>
            </a:extLst>
          </p:cNvPr>
          <p:cNvGraphicFramePr>
            <a:graphicFrameLocks noGrp="1"/>
          </p:cNvGraphicFramePr>
          <p:nvPr/>
        </p:nvGraphicFramePr>
        <p:xfrm>
          <a:off x="4500563" y="3357563"/>
          <a:ext cx="4103687" cy="1727200"/>
        </p:xfrm>
        <a:graphic>
          <a:graphicData uri="http://schemas.openxmlformats.org/drawingml/2006/table">
            <a:tbl>
              <a:tblPr/>
              <a:tblGrid>
                <a:gridCol w="41036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6360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既住歴：</a:t>
                      </a:r>
                    </a:p>
                  </a:txBody>
                  <a:tcPr marL="9523" marR="9523" marT="95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360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現病歴：</a:t>
                      </a:r>
                    </a:p>
                  </a:txBody>
                  <a:tcPr marL="9523" marR="9523" marT="95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DCDC924E-6881-DAF5-BD68-6FB110DCF912}"/>
              </a:ext>
            </a:extLst>
          </p:cNvPr>
          <p:cNvGraphicFramePr>
            <a:graphicFrameLocks noGrp="1"/>
          </p:cNvGraphicFramePr>
          <p:nvPr/>
        </p:nvGraphicFramePr>
        <p:xfrm>
          <a:off x="395288" y="115888"/>
          <a:ext cx="8081961" cy="3082926"/>
        </p:xfrm>
        <a:graphic>
          <a:graphicData uri="http://schemas.openxmlformats.org/drawingml/2006/table">
            <a:tbl>
              <a:tblPr/>
              <a:tblGrid>
                <a:gridCol w="6645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39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45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17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8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6877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488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2919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6877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6877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158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6877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3951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60151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（様式</a:t>
                      </a:r>
                      <a:r>
                        <a:rPr lang="en-US" altLang="ja-JP" sz="12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G-2</a:t>
                      </a:r>
                      <a:r>
                        <a:rPr lang="ja-JP" altLang="en-US" sz="12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）</a:t>
                      </a:r>
                      <a:r>
                        <a:rPr lang="zh-TW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美容外科症例記録</a:t>
                      </a:r>
                      <a:r>
                        <a:rPr lang="en-US" altLang="ja-JP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Ⅰ</a:t>
                      </a:r>
                      <a:endParaRPr lang="zh-TW" altLang="en-US" sz="2000" b="1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7735">
                <a:tc rowSpan="4" gridSpan="7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水色の部分に漏れのないよう記載のこと。各症例記録は</a:t>
                      </a:r>
                      <a:r>
                        <a:rPr lang="en-US" altLang="ja-JP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5</a:t>
                      </a:r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枚つづりである。</a:t>
                      </a:r>
                      <a:endParaRPr lang="en-US" altLang="ja-JP" sz="900" b="0" i="0" u="none" strike="noStrike" dirty="0">
                        <a:solidFill>
                          <a:srgbClr val="FF0000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lang="en-US" altLang="ja-JP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10</a:t>
                      </a:r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症例を１ファイルにて、電子媒体（</a:t>
                      </a:r>
                      <a:r>
                        <a:rPr lang="en-US" altLang="ja-JP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CD-R</a:t>
                      </a:r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または</a:t>
                      </a:r>
                      <a:r>
                        <a:rPr lang="en-US" altLang="ja-JP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USB</a:t>
                      </a:r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）に記録して提出</a:t>
                      </a:r>
                      <a:endParaRPr lang="en-US" altLang="ja-JP" sz="900" b="0" i="0" u="none" strike="noStrike" dirty="0">
                        <a:solidFill>
                          <a:srgbClr val="FF0000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すること（原則記録媒体の返却はしない）。</a:t>
                      </a: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ctr"/>
                      <a:endParaRPr 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7735"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7735"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ctr"/>
                      <a:endParaRPr lang="zh-TW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7735"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801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830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患者名　　　　　　</a:t>
                      </a:r>
                      <a:r>
                        <a:rPr lang="ja-JP" altLang="en-US" sz="10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（イニシャル）</a:t>
                      </a:r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性別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男・女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初診日　　　　（西暦）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　年　　　　　　月　　　　　　日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268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年齢</a:t>
                      </a: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　　　　歳　　　　　　　　</a:t>
                      </a:r>
                      <a:r>
                        <a:rPr lang="ja-JP" altLang="en-US" sz="1100" b="0" i="0" u="none" strike="noStrike" dirty="0" err="1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か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月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手術日　　　（西暦）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　年　　　　　　月　　　　　　日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2404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生年月日　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（西暦）</a:t>
                      </a: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　　年　　　　　月　　　　　　日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最終診療日</a:t>
                      </a:r>
                      <a:endParaRPr lang="en-US" altLang="zh-TW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（西暦）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　年　　　　　　月　　　　　　日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18E0B8AF-72E8-CA2F-28A0-A2AC765C9CDB}"/>
              </a:ext>
            </a:extLst>
          </p:cNvPr>
          <p:cNvGraphicFramePr>
            <a:graphicFrameLocks noGrp="1"/>
          </p:cNvGraphicFramePr>
          <p:nvPr/>
        </p:nvGraphicFramePr>
        <p:xfrm>
          <a:off x="412750" y="5229225"/>
          <a:ext cx="8208963" cy="1223963"/>
        </p:xfrm>
        <a:graphic>
          <a:graphicData uri="http://schemas.openxmlformats.org/drawingml/2006/table">
            <a:tbl>
              <a:tblPr/>
              <a:tblGrid>
                <a:gridCol w="8208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23963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現症：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4BC389A2-082F-6CCB-36AA-BD8A209978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0738042"/>
              </p:ext>
            </p:extLst>
          </p:nvPr>
        </p:nvGraphicFramePr>
        <p:xfrm>
          <a:off x="5795963" y="260350"/>
          <a:ext cx="3238500" cy="641349"/>
        </p:xfrm>
        <a:graphic>
          <a:graphicData uri="http://schemas.openxmlformats.org/drawingml/2006/table">
            <a:tbl>
              <a:tblPr/>
              <a:tblGrid>
                <a:gridCol w="85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72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症例番号</a:t>
                      </a:r>
                      <a:r>
                        <a:rPr 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9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31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31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審査申請者名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066353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43A481-E731-5F6B-371E-CC15605568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6A78064F-56C0-7750-1759-94B6356CEDDB}"/>
              </a:ext>
            </a:extLst>
          </p:cNvPr>
          <p:cNvGraphicFramePr>
            <a:graphicFrameLocks noGrp="1"/>
          </p:cNvGraphicFramePr>
          <p:nvPr/>
        </p:nvGraphicFramePr>
        <p:xfrm>
          <a:off x="1619250" y="6237288"/>
          <a:ext cx="6176963" cy="558800"/>
        </p:xfrm>
        <a:graphic>
          <a:graphicData uri="http://schemas.openxmlformats.org/drawingml/2006/table">
            <a:tbl>
              <a:tblPr/>
              <a:tblGrid>
                <a:gridCol w="6176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880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effectLst/>
                          <a:latin typeface="ＭＳ Ｐゴシック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写真は名刺判くらいの大きさとする。一症例につき最低６枚程度必要である。</a:t>
                      </a:r>
                      <a:endParaRPr lang="en-US" altLang="ja-JP" sz="900" b="0" i="0" u="none" strike="noStrike" dirty="0">
                        <a:effectLst/>
                        <a:latin typeface="ＭＳ Ｐゴシック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貼付スペースが足りない場合は手術記録欄を用いてもよい。写真のデータをサイズ加工し、貼付してもかまわない。</a:t>
                      </a:r>
                    </a:p>
                  </a:txBody>
                  <a:tcPr marL="9526" marR="9526" marT="9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2CDDA3F8-3754-EB23-CD75-3DE5F1EE27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502019"/>
              </p:ext>
            </p:extLst>
          </p:nvPr>
        </p:nvGraphicFramePr>
        <p:xfrm>
          <a:off x="5795963" y="260350"/>
          <a:ext cx="3238500" cy="641349"/>
        </p:xfrm>
        <a:graphic>
          <a:graphicData uri="http://schemas.openxmlformats.org/drawingml/2006/table">
            <a:tbl>
              <a:tblPr/>
              <a:tblGrid>
                <a:gridCol w="85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72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症例番号</a:t>
                      </a:r>
                      <a:r>
                        <a:rPr 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9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31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31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審査申請者名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2C7D457D-1094-52F1-6F47-5C9EEF4E5DAF}"/>
              </a:ext>
            </a:extLst>
          </p:cNvPr>
          <p:cNvGraphicFramePr>
            <a:graphicFrameLocks noGrp="1"/>
          </p:cNvGraphicFramePr>
          <p:nvPr/>
        </p:nvGraphicFramePr>
        <p:xfrm>
          <a:off x="468313" y="995363"/>
          <a:ext cx="8424862" cy="346075"/>
        </p:xfrm>
        <a:graphic>
          <a:graphicData uri="http://schemas.openxmlformats.org/drawingml/2006/table">
            <a:tbl>
              <a:tblPr/>
              <a:tblGrid>
                <a:gridCol w="41764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48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607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術前・術中および術後の記録（図解を含む）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行頭に年月日を記載のこと</a:t>
                      </a:r>
                    </a:p>
                  </a:txBody>
                  <a:tcPr marL="9525" marR="9525" marT="95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写真</a:t>
                      </a:r>
                    </a:p>
                  </a:txBody>
                  <a:tcPr marL="9525" marR="9525" marT="9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68CF0537-1EE4-8497-F9FA-F2DC62FE0D61}"/>
              </a:ext>
            </a:extLst>
          </p:cNvPr>
          <p:cNvGraphicFramePr>
            <a:graphicFrameLocks noGrp="1"/>
          </p:cNvGraphicFramePr>
          <p:nvPr/>
        </p:nvGraphicFramePr>
        <p:xfrm>
          <a:off x="323850" y="188913"/>
          <a:ext cx="2879725" cy="627062"/>
        </p:xfrm>
        <a:graphic>
          <a:graphicData uri="http://schemas.openxmlformats.org/drawingml/2006/table">
            <a:tbl>
              <a:tblPr/>
              <a:tblGrid>
                <a:gridCol w="287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706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美容外科症例記録</a:t>
                      </a:r>
                      <a:r>
                        <a:rPr lang="ja-JP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lang="en-US" altLang="ja-JP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Ⅱ-1</a:t>
                      </a:r>
                      <a:endParaRPr kumimoji="1" lang="zh-TW" altLang="en-US" sz="2000" b="1" i="0" u="none" strike="noStrike" kern="1200" dirty="0">
                        <a:solidFill>
                          <a:schemeClr val="tx1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+mn-cs"/>
                      </a:endParaRPr>
                    </a:p>
                  </a:txBody>
                  <a:tcPr marL="9523" marR="9523" marT="95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0594E844-38D3-EC4C-A13B-B4C8453981C4}"/>
              </a:ext>
            </a:extLst>
          </p:cNvPr>
          <p:cNvCxnSpPr/>
          <p:nvPr/>
        </p:nvCxnSpPr>
        <p:spPr>
          <a:xfrm>
            <a:off x="4643438" y="1484313"/>
            <a:ext cx="0" cy="4681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570490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C49762-EBC1-CC27-C619-BB45890C00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96D8C331-DFE3-DA3C-B855-879B10C0E27E}"/>
              </a:ext>
            </a:extLst>
          </p:cNvPr>
          <p:cNvGraphicFramePr>
            <a:graphicFrameLocks noGrp="1"/>
          </p:cNvGraphicFramePr>
          <p:nvPr/>
        </p:nvGraphicFramePr>
        <p:xfrm>
          <a:off x="1619250" y="6237288"/>
          <a:ext cx="6176963" cy="558800"/>
        </p:xfrm>
        <a:graphic>
          <a:graphicData uri="http://schemas.openxmlformats.org/drawingml/2006/table">
            <a:tbl>
              <a:tblPr/>
              <a:tblGrid>
                <a:gridCol w="6176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880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effectLst/>
                          <a:latin typeface="ＭＳ Ｐゴシック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写真は名刺判くらいの大きさとする。一症例につき最低６枚程度必要である。</a:t>
                      </a:r>
                      <a:endParaRPr lang="en-US" altLang="ja-JP" sz="900" b="0" i="0" u="none" strike="noStrike" dirty="0">
                        <a:effectLst/>
                        <a:latin typeface="ＭＳ Ｐゴシック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貼付スペースが足りない場合は手術記録欄を用いてもよい。写真のデータをサイズ加工し、貼付してもかまわない。</a:t>
                      </a:r>
                    </a:p>
                  </a:txBody>
                  <a:tcPr marL="9526" marR="9526" marT="9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5C795D4D-4DB0-F873-8C0E-6C21F24869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3930754"/>
              </p:ext>
            </p:extLst>
          </p:nvPr>
        </p:nvGraphicFramePr>
        <p:xfrm>
          <a:off x="5795963" y="260350"/>
          <a:ext cx="3238500" cy="641349"/>
        </p:xfrm>
        <a:graphic>
          <a:graphicData uri="http://schemas.openxmlformats.org/drawingml/2006/table">
            <a:tbl>
              <a:tblPr/>
              <a:tblGrid>
                <a:gridCol w="85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72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症例番号</a:t>
                      </a:r>
                      <a:r>
                        <a:rPr 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9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31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31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審査申請者名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2D77BB7C-E9E9-DF6E-504D-44BF66E45C04}"/>
              </a:ext>
            </a:extLst>
          </p:cNvPr>
          <p:cNvGraphicFramePr>
            <a:graphicFrameLocks noGrp="1"/>
          </p:cNvGraphicFramePr>
          <p:nvPr/>
        </p:nvGraphicFramePr>
        <p:xfrm>
          <a:off x="468313" y="995363"/>
          <a:ext cx="8424862" cy="346075"/>
        </p:xfrm>
        <a:graphic>
          <a:graphicData uri="http://schemas.openxmlformats.org/drawingml/2006/table">
            <a:tbl>
              <a:tblPr/>
              <a:tblGrid>
                <a:gridCol w="41764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48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607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術前・術中および術後の記録（図解を含む）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行頭に年月日を記載のこと</a:t>
                      </a:r>
                    </a:p>
                  </a:txBody>
                  <a:tcPr marL="9525" marR="9525" marT="95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写真</a:t>
                      </a:r>
                    </a:p>
                  </a:txBody>
                  <a:tcPr marL="9525" marR="9525" marT="9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8ACED5B7-AB7D-AD52-E61A-53A14504673E}"/>
              </a:ext>
            </a:extLst>
          </p:cNvPr>
          <p:cNvGraphicFramePr>
            <a:graphicFrameLocks noGrp="1"/>
          </p:cNvGraphicFramePr>
          <p:nvPr/>
        </p:nvGraphicFramePr>
        <p:xfrm>
          <a:off x="323850" y="188913"/>
          <a:ext cx="2879725" cy="627062"/>
        </p:xfrm>
        <a:graphic>
          <a:graphicData uri="http://schemas.openxmlformats.org/drawingml/2006/table">
            <a:tbl>
              <a:tblPr/>
              <a:tblGrid>
                <a:gridCol w="287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706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美容外科症例記録</a:t>
                      </a:r>
                      <a:r>
                        <a:rPr lang="ja-JP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lang="en-US" altLang="ja-JP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Ⅱ-2</a:t>
                      </a:r>
                      <a:endParaRPr kumimoji="1" lang="zh-TW" altLang="en-US" sz="2000" b="1" i="0" u="none" strike="noStrike" kern="1200" dirty="0">
                        <a:solidFill>
                          <a:schemeClr val="tx1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+mn-cs"/>
                      </a:endParaRPr>
                    </a:p>
                  </a:txBody>
                  <a:tcPr marL="9523" marR="9523" marT="95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8F54435F-F695-588F-221C-B1A6F42B6A92}"/>
              </a:ext>
            </a:extLst>
          </p:cNvPr>
          <p:cNvCxnSpPr/>
          <p:nvPr/>
        </p:nvCxnSpPr>
        <p:spPr>
          <a:xfrm>
            <a:off x="4643438" y="1484313"/>
            <a:ext cx="0" cy="4681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511192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9302EE-772B-FCA8-2F1A-59F3F29DAA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4A8D8F6E-A77A-4A70-40B8-B5A4BC04F267}"/>
              </a:ext>
            </a:extLst>
          </p:cNvPr>
          <p:cNvGraphicFramePr>
            <a:graphicFrameLocks noGrp="1"/>
          </p:cNvGraphicFramePr>
          <p:nvPr/>
        </p:nvGraphicFramePr>
        <p:xfrm>
          <a:off x="1619250" y="6237288"/>
          <a:ext cx="6176963" cy="558800"/>
        </p:xfrm>
        <a:graphic>
          <a:graphicData uri="http://schemas.openxmlformats.org/drawingml/2006/table">
            <a:tbl>
              <a:tblPr/>
              <a:tblGrid>
                <a:gridCol w="6176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880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effectLst/>
                          <a:latin typeface="ＭＳ Ｐゴシック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写真は名刺判くらいの大きさとする。一症例につき最低６枚程度必要である。</a:t>
                      </a:r>
                      <a:endParaRPr lang="en-US" altLang="ja-JP" sz="900" b="0" i="0" u="none" strike="noStrike" dirty="0">
                        <a:effectLst/>
                        <a:latin typeface="ＭＳ Ｐゴシック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貼付スペースが足りない場合は手術記録欄を用いてもよい。写真のデータをサイズ加工し、貼付してもかまわない。</a:t>
                      </a:r>
                    </a:p>
                  </a:txBody>
                  <a:tcPr marL="9526" marR="9526" marT="9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D4A71972-2612-ECA1-610F-B928D97005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3254909"/>
              </p:ext>
            </p:extLst>
          </p:nvPr>
        </p:nvGraphicFramePr>
        <p:xfrm>
          <a:off x="5795963" y="260350"/>
          <a:ext cx="3238500" cy="641349"/>
        </p:xfrm>
        <a:graphic>
          <a:graphicData uri="http://schemas.openxmlformats.org/drawingml/2006/table">
            <a:tbl>
              <a:tblPr/>
              <a:tblGrid>
                <a:gridCol w="85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72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症例番号</a:t>
                      </a:r>
                      <a:r>
                        <a:rPr 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9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31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31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審査申請者名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F67C3B6B-0E91-4EE1-8C7D-C3B15793D3A9}"/>
              </a:ext>
            </a:extLst>
          </p:cNvPr>
          <p:cNvGraphicFramePr>
            <a:graphicFrameLocks noGrp="1"/>
          </p:cNvGraphicFramePr>
          <p:nvPr/>
        </p:nvGraphicFramePr>
        <p:xfrm>
          <a:off x="468313" y="995363"/>
          <a:ext cx="8424862" cy="346075"/>
        </p:xfrm>
        <a:graphic>
          <a:graphicData uri="http://schemas.openxmlformats.org/drawingml/2006/table">
            <a:tbl>
              <a:tblPr/>
              <a:tblGrid>
                <a:gridCol w="41764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48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607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術前・術中および術後の記録（図解を含む）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行頭に年月日を記載のこと</a:t>
                      </a:r>
                    </a:p>
                  </a:txBody>
                  <a:tcPr marL="9525" marR="9525" marT="95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写真</a:t>
                      </a:r>
                    </a:p>
                  </a:txBody>
                  <a:tcPr marL="9525" marR="9525" marT="9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9E2F82B8-060B-C0AF-A3D6-57DBE6E2C89A}"/>
              </a:ext>
            </a:extLst>
          </p:cNvPr>
          <p:cNvGraphicFramePr>
            <a:graphicFrameLocks noGrp="1"/>
          </p:cNvGraphicFramePr>
          <p:nvPr/>
        </p:nvGraphicFramePr>
        <p:xfrm>
          <a:off x="323850" y="188913"/>
          <a:ext cx="2879725" cy="627062"/>
        </p:xfrm>
        <a:graphic>
          <a:graphicData uri="http://schemas.openxmlformats.org/drawingml/2006/table">
            <a:tbl>
              <a:tblPr/>
              <a:tblGrid>
                <a:gridCol w="287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706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美容外科症例記録</a:t>
                      </a:r>
                      <a:r>
                        <a:rPr lang="ja-JP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lang="en-US" altLang="ja-JP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Ⅱ-3</a:t>
                      </a:r>
                      <a:endParaRPr kumimoji="1" lang="zh-TW" altLang="en-US" sz="2000" b="1" i="0" u="none" strike="noStrike" kern="1200" dirty="0">
                        <a:solidFill>
                          <a:schemeClr val="tx1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+mn-cs"/>
                      </a:endParaRPr>
                    </a:p>
                  </a:txBody>
                  <a:tcPr marL="9523" marR="9523" marT="95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9A0FEFF0-A18B-3DFF-CE3C-4EF0465270CB}"/>
              </a:ext>
            </a:extLst>
          </p:cNvPr>
          <p:cNvCxnSpPr/>
          <p:nvPr/>
        </p:nvCxnSpPr>
        <p:spPr>
          <a:xfrm>
            <a:off x="4643438" y="1484313"/>
            <a:ext cx="0" cy="4681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170799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C5A75D-2258-579B-3A2D-9CBC0689DB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E2552AEB-3217-BE7D-703D-47D5793645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8805806"/>
              </p:ext>
            </p:extLst>
          </p:nvPr>
        </p:nvGraphicFramePr>
        <p:xfrm>
          <a:off x="5795963" y="260350"/>
          <a:ext cx="3238500" cy="641349"/>
        </p:xfrm>
        <a:graphic>
          <a:graphicData uri="http://schemas.openxmlformats.org/drawingml/2006/table">
            <a:tbl>
              <a:tblPr/>
              <a:tblGrid>
                <a:gridCol w="85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72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症例番号</a:t>
                      </a:r>
                      <a:r>
                        <a:rPr 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9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31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31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審査申請者名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77022E46-EA94-9EFA-6C40-7DFD7221C85D}"/>
              </a:ext>
            </a:extLst>
          </p:cNvPr>
          <p:cNvGraphicFramePr>
            <a:graphicFrameLocks noGrp="1"/>
          </p:cNvGraphicFramePr>
          <p:nvPr/>
        </p:nvGraphicFramePr>
        <p:xfrm>
          <a:off x="323850" y="188913"/>
          <a:ext cx="2879725" cy="627062"/>
        </p:xfrm>
        <a:graphic>
          <a:graphicData uri="http://schemas.openxmlformats.org/drawingml/2006/table">
            <a:tbl>
              <a:tblPr/>
              <a:tblGrid>
                <a:gridCol w="287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706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美容外科症例記録</a:t>
                      </a:r>
                      <a:r>
                        <a:rPr lang="ja-JP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lang="en-US" altLang="ja-JP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Ⅲ</a:t>
                      </a:r>
                      <a:endParaRPr kumimoji="1" lang="zh-TW" altLang="en-US" sz="2000" b="1" i="0" u="none" strike="noStrike" kern="1200" dirty="0">
                        <a:solidFill>
                          <a:schemeClr val="tx1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+mn-cs"/>
                      </a:endParaRPr>
                    </a:p>
                  </a:txBody>
                  <a:tcPr marL="9523" marR="9523" marT="95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AD1EBB12-A81F-9A38-B50C-B817D7EFBA9E}"/>
              </a:ext>
            </a:extLst>
          </p:cNvPr>
          <p:cNvGraphicFramePr>
            <a:graphicFrameLocks noGrp="1"/>
          </p:cNvGraphicFramePr>
          <p:nvPr/>
        </p:nvGraphicFramePr>
        <p:xfrm>
          <a:off x="250825" y="1065213"/>
          <a:ext cx="8713788" cy="1211262"/>
        </p:xfrm>
        <a:graphic>
          <a:graphicData uri="http://schemas.openxmlformats.org/drawingml/2006/table">
            <a:tbl>
              <a:tblPr/>
              <a:tblGrid>
                <a:gridCol w="87137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11262">
                <a:tc>
                  <a:txBody>
                    <a:bodyPr/>
                    <a:lstStyle/>
                    <a:p>
                      <a:pPr algn="l" fontAlgn="t">
                        <a:lnSpc>
                          <a:spcPct val="150000"/>
                        </a:lnSpc>
                      </a:pPr>
                      <a:r>
                        <a:rPr lang="ja-JP" altLang="en-US" sz="1100" b="0" i="0" u="none" strike="noStrike" dirty="0">
                          <a:effectLst/>
                          <a:latin typeface="ＭＳ Ｐゴシック"/>
                        </a:rPr>
                        <a:t>　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（手術の要約）この症例のポイント、その他強調したい点など箇条書きにすること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l" fontAlgn="t"/>
                      <a:r>
                        <a:rPr lang="en-US" altLang="ja-JP" sz="1100" b="0" i="0" u="none" strike="noStrike" baseline="0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  </a:t>
                      </a:r>
                      <a:r>
                        <a:rPr lang="en-US" altLang="ja-JP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--------------------------------------------------------------------------</a:t>
                      </a:r>
                    </a:p>
                    <a:p>
                      <a:pPr algn="l" fontAlgn="t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l" fontAlgn="t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6" marR="9526" marT="952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79BF4227-3B12-D584-5828-6CAB38DD46EC}"/>
              </a:ext>
            </a:extLst>
          </p:cNvPr>
          <p:cNvGraphicFramePr>
            <a:graphicFrameLocks noGrp="1"/>
          </p:cNvGraphicFramePr>
          <p:nvPr/>
        </p:nvGraphicFramePr>
        <p:xfrm>
          <a:off x="250825" y="2420938"/>
          <a:ext cx="4321175" cy="4103687"/>
        </p:xfrm>
        <a:graphic>
          <a:graphicData uri="http://schemas.openxmlformats.org/drawingml/2006/table">
            <a:tbl>
              <a:tblPr/>
              <a:tblGrid>
                <a:gridCol w="4321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03687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もしあれば、病理組織所見・レントゲン像を紙焼き、説明すること</a:t>
                      </a:r>
                    </a:p>
                    <a:p>
                      <a:pPr algn="l" fontAlgn="t"/>
                      <a:r>
                        <a:rPr lang="en-US" altLang="ja-JP" sz="1100" b="0" i="0" u="none" strike="noStrike" dirty="0">
                          <a:effectLst/>
                          <a:latin typeface="ＭＳ Ｐゴシック"/>
                        </a:rPr>
                        <a:t>------------------------------------------------------------</a:t>
                      </a:r>
                    </a:p>
                    <a:p>
                      <a:pPr algn="l" fontAlgn="t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7" marR="9527" marT="952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9AE35CAC-4B80-6395-60F2-848CD3F35A5C}"/>
              </a:ext>
            </a:extLst>
          </p:cNvPr>
          <p:cNvGraphicFramePr>
            <a:graphicFrameLocks noGrp="1"/>
          </p:cNvGraphicFramePr>
          <p:nvPr/>
        </p:nvGraphicFramePr>
        <p:xfrm>
          <a:off x="4716463" y="2420938"/>
          <a:ext cx="4248150" cy="1368426"/>
        </p:xfrm>
        <a:graphic>
          <a:graphicData uri="http://schemas.openxmlformats.org/drawingml/2006/table">
            <a:tbl>
              <a:tblPr/>
              <a:tblGrid>
                <a:gridCol w="3466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26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589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614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文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献</a:t>
                      </a:r>
                    </a:p>
                  </a:txBody>
                  <a:tcPr marL="9524" marR="9524" marT="95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1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614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2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614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3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00CC935A-7B85-4BE8-362B-1CFD2D1601E8}"/>
              </a:ext>
            </a:extLst>
          </p:cNvPr>
          <p:cNvGraphicFramePr>
            <a:graphicFrameLocks noGrp="1"/>
          </p:cNvGraphicFramePr>
          <p:nvPr/>
        </p:nvGraphicFramePr>
        <p:xfrm>
          <a:off x="4808538" y="4167188"/>
          <a:ext cx="4032250" cy="2297114"/>
        </p:xfrm>
        <a:graphic>
          <a:graphicData uri="http://schemas.openxmlformats.org/drawingml/2006/table">
            <a:tbl>
              <a:tblPr/>
              <a:tblGrid>
                <a:gridCol w="5557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34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21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0719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この症例についての審査メモ（申請者は記入しないでください）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判　定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0631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NO.1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NO.2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NO.3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NO.4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NO.5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NO.6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NO.7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NO.8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NO.9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NO.10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415993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0B09C7-85D8-DA69-B80A-2AD52FCC5F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6B3051E4-3B90-6803-10F2-9B1C285F35EB}"/>
              </a:ext>
            </a:extLst>
          </p:cNvPr>
          <p:cNvGraphicFramePr>
            <a:graphicFrameLocks noGrp="1"/>
          </p:cNvGraphicFramePr>
          <p:nvPr/>
        </p:nvGraphicFramePr>
        <p:xfrm>
          <a:off x="395288" y="3357563"/>
          <a:ext cx="3960812" cy="1727200"/>
        </p:xfrm>
        <a:graphic>
          <a:graphicData uri="http://schemas.openxmlformats.org/drawingml/2006/table">
            <a:tbl>
              <a:tblPr/>
              <a:tblGrid>
                <a:gridCol w="39608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82214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主訴：</a:t>
                      </a:r>
                    </a:p>
                  </a:txBody>
                  <a:tcPr marL="9526" marR="9526" marT="95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4986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家族歴：</a:t>
                      </a:r>
                    </a:p>
                  </a:txBody>
                  <a:tcPr marL="9526" marR="9526" marT="95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FAFECB5F-D1F7-D1C7-49D8-F58689E63DE8}"/>
              </a:ext>
            </a:extLst>
          </p:cNvPr>
          <p:cNvGraphicFramePr>
            <a:graphicFrameLocks noGrp="1"/>
          </p:cNvGraphicFramePr>
          <p:nvPr/>
        </p:nvGraphicFramePr>
        <p:xfrm>
          <a:off x="4500563" y="3357563"/>
          <a:ext cx="4103687" cy="1727200"/>
        </p:xfrm>
        <a:graphic>
          <a:graphicData uri="http://schemas.openxmlformats.org/drawingml/2006/table">
            <a:tbl>
              <a:tblPr/>
              <a:tblGrid>
                <a:gridCol w="41036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6360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既住歴：</a:t>
                      </a:r>
                    </a:p>
                  </a:txBody>
                  <a:tcPr marL="9523" marR="9523" marT="95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360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現病歴：</a:t>
                      </a:r>
                    </a:p>
                  </a:txBody>
                  <a:tcPr marL="9523" marR="9523" marT="95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68F24194-2449-17A6-E22F-9F4532861815}"/>
              </a:ext>
            </a:extLst>
          </p:cNvPr>
          <p:cNvGraphicFramePr>
            <a:graphicFrameLocks noGrp="1"/>
          </p:cNvGraphicFramePr>
          <p:nvPr/>
        </p:nvGraphicFramePr>
        <p:xfrm>
          <a:off x="395288" y="115888"/>
          <a:ext cx="8081961" cy="3082926"/>
        </p:xfrm>
        <a:graphic>
          <a:graphicData uri="http://schemas.openxmlformats.org/drawingml/2006/table">
            <a:tbl>
              <a:tblPr/>
              <a:tblGrid>
                <a:gridCol w="6645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39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45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17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8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6877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488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2919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6877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6877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158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6877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3951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60151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（様式</a:t>
                      </a:r>
                      <a:r>
                        <a:rPr lang="en-US" altLang="ja-JP" sz="12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G-2</a:t>
                      </a:r>
                      <a:r>
                        <a:rPr lang="ja-JP" altLang="en-US" sz="12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）</a:t>
                      </a:r>
                      <a:r>
                        <a:rPr lang="zh-TW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美容外科症例記録</a:t>
                      </a:r>
                      <a:r>
                        <a:rPr lang="en-US" altLang="ja-JP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Ⅰ</a:t>
                      </a:r>
                      <a:endParaRPr lang="zh-TW" altLang="en-US" sz="2000" b="1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7735">
                <a:tc rowSpan="4" gridSpan="7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水色の部分に漏れのないよう記載のこと。各症例記録は</a:t>
                      </a:r>
                      <a:r>
                        <a:rPr lang="en-US" altLang="ja-JP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5</a:t>
                      </a:r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枚つづりである。</a:t>
                      </a:r>
                      <a:endParaRPr lang="en-US" altLang="ja-JP" sz="900" b="0" i="0" u="none" strike="noStrike" dirty="0">
                        <a:solidFill>
                          <a:srgbClr val="FF0000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lang="en-US" altLang="ja-JP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10</a:t>
                      </a:r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症例を１ファイルにて、電子媒体（</a:t>
                      </a:r>
                      <a:r>
                        <a:rPr lang="en-US" altLang="ja-JP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CD-R</a:t>
                      </a:r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または</a:t>
                      </a:r>
                      <a:r>
                        <a:rPr lang="en-US" altLang="ja-JP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USB</a:t>
                      </a:r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）に記録して提出</a:t>
                      </a:r>
                      <a:endParaRPr lang="en-US" altLang="ja-JP" sz="900" b="0" i="0" u="none" strike="noStrike" dirty="0">
                        <a:solidFill>
                          <a:srgbClr val="FF0000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すること（原則記録媒体の返却はしない）。</a:t>
                      </a: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ctr"/>
                      <a:endParaRPr 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7735"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7735"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ctr"/>
                      <a:endParaRPr lang="zh-TW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7735"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801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830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患者名　　　　　　</a:t>
                      </a:r>
                      <a:r>
                        <a:rPr lang="ja-JP" altLang="en-US" sz="10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（イニシャル）</a:t>
                      </a:r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性別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男・女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初診日　　　　（西暦）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　年　　　　　　月　　　　　　日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268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年齢</a:t>
                      </a: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　　　　歳　　　　　　　　</a:t>
                      </a:r>
                      <a:r>
                        <a:rPr lang="ja-JP" altLang="en-US" sz="1100" b="0" i="0" u="none" strike="noStrike" dirty="0" err="1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か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月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手術日　　　（西暦）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　年　　　　　　月　　　　　　日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2404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生年月日　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（西暦）</a:t>
                      </a: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　　年　　　　　月　　　　　　日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最終診療日</a:t>
                      </a:r>
                      <a:endParaRPr lang="en-US" altLang="zh-TW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（西暦）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　年　　　　　　月　　　　　　日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A6CDFCDA-82CD-0AE8-9ADB-FFB44BD4E1A1}"/>
              </a:ext>
            </a:extLst>
          </p:cNvPr>
          <p:cNvGraphicFramePr>
            <a:graphicFrameLocks noGrp="1"/>
          </p:cNvGraphicFramePr>
          <p:nvPr/>
        </p:nvGraphicFramePr>
        <p:xfrm>
          <a:off x="412750" y="5229225"/>
          <a:ext cx="8208963" cy="1223963"/>
        </p:xfrm>
        <a:graphic>
          <a:graphicData uri="http://schemas.openxmlformats.org/drawingml/2006/table">
            <a:tbl>
              <a:tblPr/>
              <a:tblGrid>
                <a:gridCol w="8208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23963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現症：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FE5BC2A8-B98B-4C59-ECBD-AB5FD94CF3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4327677"/>
              </p:ext>
            </p:extLst>
          </p:nvPr>
        </p:nvGraphicFramePr>
        <p:xfrm>
          <a:off x="5795963" y="260350"/>
          <a:ext cx="3238500" cy="641349"/>
        </p:xfrm>
        <a:graphic>
          <a:graphicData uri="http://schemas.openxmlformats.org/drawingml/2006/table">
            <a:tbl>
              <a:tblPr/>
              <a:tblGrid>
                <a:gridCol w="85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72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症例番号</a:t>
                      </a:r>
                      <a:r>
                        <a:rPr 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10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31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31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審査申請者名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113183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C8FBE6-6124-050B-0453-E718B13978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A3F956EB-E77A-B8E6-E6A5-FC8ACA8CC34D}"/>
              </a:ext>
            </a:extLst>
          </p:cNvPr>
          <p:cNvGraphicFramePr>
            <a:graphicFrameLocks noGrp="1"/>
          </p:cNvGraphicFramePr>
          <p:nvPr/>
        </p:nvGraphicFramePr>
        <p:xfrm>
          <a:off x="1619250" y="6237288"/>
          <a:ext cx="6176963" cy="558800"/>
        </p:xfrm>
        <a:graphic>
          <a:graphicData uri="http://schemas.openxmlformats.org/drawingml/2006/table">
            <a:tbl>
              <a:tblPr/>
              <a:tblGrid>
                <a:gridCol w="6176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880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effectLst/>
                          <a:latin typeface="ＭＳ Ｐゴシック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写真は名刺判くらいの大きさとする。一症例につき最低６枚程度必要である。</a:t>
                      </a:r>
                      <a:endParaRPr lang="en-US" altLang="ja-JP" sz="900" b="0" i="0" u="none" strike="noStrike" dirty="0">
                        <a:effectLst/>
                        <a:latin typeface="ＭＳ Ｐゴシック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貼付スペースが足りない場合は手術記録欄を用いてもよい。写真のデータをサイズ加工し、貼付してもかまわない。</a:t>
                      </a:r>
                    </a:p>
                  </a:txBody>
                  <a:tcPr marL="9526" marR="9526" marT="9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10A31671-0B6E-29DF-30FD-5777C4A045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4526171"/>
              </p:ext>
            </p:extLst>
          </p:nvPr>
        </p:nvGraphicFramePr>
        <p:xfrm>
          <a:off x="5795963" y="260350"/>
          <a:ext cx="3238500" cy="641349"/>
        </p:xfrm>
        <a:graphic>
          <a:graphicData uri="http://schemas.openxmlformats.org/drawingml/2006/table">
            <a:tbl>
              <a:tblPr/>
              <a:tblGrid>
                <a:gridCol w="85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72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症例番号</a:t>
                      </a:r>
                      <a:r>
                        <a:rPr 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10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31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31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審査申請者名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9FA781E-55E5-13C2-6558-CF2532FC2CFD}"/>
              </a:ext>
            </a:extLst>
          </p:cNvPr>
          <p:cNvGraphicFramePr>
            <a:graphicFrameLocks noGrp="1"/>
          </p:cNvGraphicFramePr>
          <p:nvPr/>
        </p:nvGraphicFramePr>
        <p:xfrm>
          <a:off x="468313" y="995363"/>
          <a:ext cx="8424862" cy="346075"/>
        </p:xfrm>
        <a:graphic>
          <a:graphicData uri="http://schemas.openxmlformats.org/drawingml/2006/table">
            <a:tbl>
              <a:tblPr/>
              <a:tblGrid>
                <a:gridCol w="41764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48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607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術前・術中および術後の記録（図解を含む）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行頭に年月日を記載のこと</a:t>
                      </a:r>
                    </a:p>
                  </a:txBody>
                  <a:tcPr marL="9525" marR="9525" marT="95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写真</a:t>
                      </a:r>
                    </a:p>
                  </a:txBody>
                  <a:tcPr marL="9525" marR="9525" marT="9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6C0C248C-43DE-7586-7CB0-5F1C1739DDE4}"/>
              </a:ext>
            </a:extLst>
          </p:cNvPr>
          <p:cNvGraphicFramePr>
            <a:graphicFrameLocks noGrp="1"/>
          </p:cNvGraphicFramePr>
          <p:nvPr/>
        </p:nvGraphicFramePr>
        <p:xfrm>
          <a:off x="323850" y="188913"/>
          <a:ext cx="2879725" cy="627062"/>
        </p:xfrm>
        <a:graphic>
          <a:graphicData uri="http://schemas.openxmlformats.org/drawingml/2006/table">
            <a:tbl>
              <a:tblPr/>
              <a:tblGrid>
                <a:gridCol w="287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706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美容外科症例記録</a:t>
                      </a:r>
                      <a:r>
                        <a:rPr lang="ja-JP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lang="en-US" altLang="ja-JP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Ⅱ-1</a:t>
                      </a:r>
                      <a:endParaRPr kumimoji="1" lang="zh-TW" altLang="en-US" sz="2000" b="1" i="0" u="none" strike="noStrike" kern="1200" dirty="0">
                        <a:solidFill>
                          <a:schemeClr val="tx1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+mn-cs"/>
                      </a:endParaRPr>
                    </a:p>
                  </a:txBody>
                  <a:tcPr marL="9523" marR="9523" marT="95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6E02FB0D-E521-1A58-5CFA-5E7E1E461844}"/>
              </a:ext>
            </a:extLst>
          </p:cNvPr>
          <p:cNvCxnSpPr/>
          <p:nvPr/>
        </p:nvCxnSpPr>
        <p:spPr>
          <a:xfrm>
            <a:off x="4643438" y="1484313"/>
            <a:ext cx="0" cy="4681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085043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449301-52FA-835C-B458-1A3A4F55C5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32EA50D8-BBB6-D156-653D-A56C19DFF29D}"/>
              </a:ext>
            </a:extLst>
          </p:cNvPr>
          <p:cNvGraphicFramePr>
            <a:graphicFrameLocks noGrp="1"/>
          </p:cNvGraphicFramePr>
          <p:nvPr/>
        </p:nvGraphicFramePr>
        <p:xfrm>
          <a:off x="1619250" y="6237288"/>
          <a:ext cx="6176963" cy="558800"/>
        </p:xfrm>
        <a:graphic>
          <a:graphicData uri="http://schemas.openxmlformats.org/drawingml/2006/table">
            <a:tbl>
              <a:tblPr/>
              <a:tblGrid>
                <a:gridCol w="6176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880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effectLst/>
                          <a:latin typeface="ＭＳ Ｐゴシック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写真は名刺判くらいの大きさとする。一症例につき最低６枚程度必要である。</a:t>
                      </a:r>
                      <a:endParaRPr lang="en-US" altLang="ja-JP" sz="900" b="0" i="0" u="none" strike="noStrike" dirty="0">
                        <a:effectLst/>
                        <a:latin typeface="ＭＳ Ｐゴシック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貼付スペースが足りない場合は手術記録欄を用いてもよい。写真のデータをサイズ加工し、貼付してもかまわない。</a:t>
                      </a:r>
                    </a:p>
                  </a:txBody>
                  <a:tcPr marL="9526" marR="9526" marT="9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387B10FE-2915-861E-512D-290C42251C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2717186"/>
              </p:ext>
            </p:extLst>
          </p:nvPr>
        </p:nvGraphicFramePr>
        <p:xfrm>
          <a:off x="5795963" y="260350"/>
          <a:ext cx="3238500" cy="641349"/>
        </p:xfrm>
        <a:graphic>
          <a:graphicData uri="http://schemas.openxmlformats.org/drawingml/2006/table">
            <a:tbl>
              <a:tblPr/>
              <a:tblGrid>
                <a:gridCol w="85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72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症例番号</a:t>
                      </a:r>
                      <a:r>
                        <a:rPr 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10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31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31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審査申請者名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B03195AF-2824-2558-9DE0-D0986EA21BD0}"/>
              </a:ext>
            </a:extLst>
          </p:cNvPr>
          <p:cNvGraphicFramePr>
            <a:graphicFrameLocks noGrp="1"/>
          </p:cNvGraphicFramePr>
          <p:nvPr/>
        </p:nvGraphicFramePr>
        <p:xfrm>
          <a:off x="468313" y="995363"/>
          <a:ext cx="8424862" cy="346075"/>
        </p:xfrm>
        <a:graphic>
          <a:graphicData uri="http://schemas.openxmlformats.org/drawingml/2006/table">
            <a:tbl>
              <a:tblPr/>
              <a:tblGrid>
                <a:gridCol w="41764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48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607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術前・術中および術後の記録（図解を含む）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行頭に年月日を記載のこと</a:t>
                      </a:r>
                    </a:p>
                  </a:txBody>
                  <a:tcPr marL="9525" marR="9525" marT="95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写真</a:t>
                      </a:r>
                    </a:p>
                  </a:txBody>
                  <a:tcPr marL="9525" marR="9525" marT="9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61C886F4-46FA-4D85-4819-5D6C78DDF217}"/>
              </a:ext>
            </a:extLst>
          </p:cNvPr>
          <p:cNvGraphicFramePr>
            <a:graphicFrameLocks noGrp="1"/>
          </p:cNvGraphicFramePr>
          <p:nvPr/>
        </p:nvGraphicFramePr>
        <p:xfrm>
          <a:off x="323850" y="188913"/>
          <a:ext cx="2879725" cy="627062"/>
        </p:xfrm>
        <a:graphic>
          <a:graphicData uri="http://schemas.openxmlformats.org/drawingml/2006/table">
            <a:tbl>
              <a:tblPr/>
              <a:tblGrid>
                <a:gridCol w="287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706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美容外科症例記録</a:t>
                      </a:r>
                      <a:r>
                        <a:rPr lang="ja-JP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lang="en-US" altLang="ja-JP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Ⅱ-2</a:t>
                      </a:r>
                      <a:endParaRPr kumimoji="1" lang="zh-TW" altLang="en-US" sz="2000" b="1" i="0" u="none" strike="noStrike" kern="1200" dirty="0">
                        <a:solidFill>
                          <a:schemeClr val="tx1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+mn-cs"/>
                      </a:endParaRPr>
                    </a:p>
                  </a:txBody>
                  <a:tcPr marL="9523" marR="9523" marT="95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3010942A-F279-A746-F3FB-F604D8246F32}"/>
              </a:ext>
            </a:extLst>
          </p:cNvPr>
          <p:cNvCxnSpPr/>
          <p:nvPr/>
        </p:nvCxnSpPr>
        <p:spPr>
          <a:xfrm>
            <a:off x="4643438" y="1484313"/>
            <a:ext cx="0" cy="4681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893898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9746E6-1D35-44AB-034C-792B04697F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B2AA3036-FFEC-D54A-EF19-23E794950722}"/>
              </a:ext>
            </a:extLst>
          </p:cNvPr>
          <p:cNvGraphicFramePr>
            <a:graphicFrameLocks noGrp="1"/>
          </p:cNvGraphicFramePr>
          <p:nvPr/>
        </p:nvGraphicFramePr>
        <p:xfrm>
          <a:off x="1619250" y="6237288"/>
          <a:ext cx="6176963" cy="558800"/>
        </p:xfrm>
        <a:graphic>
          <a:graphicData uri="http://schemas.openxmlformats.org/drawingml/2006/table">
            <a:tbl>
              <a:tblPr/>
              <a:tblGrid>
                <a:gridCol w="6176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880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effectLst/>
                          <a:latin typeface="ＭＳ Ｐゴシック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写真は名刺判くらいの大きさとする。一症例につき最低６枚程度必要である。</a:t>
                      </a:r>
                      <a:endParaRPr lang="en-US" altLang="ja-JP" sz="900" b="0" i="0" u="none" strike="noStrike" dirty="0">
                        <a:effectLst/>
                        <a:latin typeface="ＭＳ Ｐゴシック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貼付スペースが足りない場合は手術記録欄を用いてもよい。写真のデータをサイズ加工し、貼付してもかまわない。</a:t>
                      </a:r>
                    </a:p>
                  </a:txBody>
                  <a:tcPr marL="9526" marR="9526" marT="9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D275D870-FF56-D833-ED96-EA4162DA5C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0101986"/>
              </p:ext>
            </p:extLst>
          </p:nvPr>
        </p:nvGraphicFramePr>
        <p:xfrm>
          <a:off x="5795963" y="260350"/>
          <a:ext cx="3238500" cy="641349"/>
        </p:xfrm>
        <a:graphic>
          <a:graphicData uri="http://schemas.openxmlformats.org/drawingml/2006/table">
            <a:tbl>
              <a:tblPr/>
              <a:tblGrid>
                <a:gridCol w="85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72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症例番号</a:t>
                      </a:r>
                      <a:r>
                        <a:rPr 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10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31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31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審査申請者名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CB223ACB-0431-A9BF-8BAC-7737DC2B5B5E}"/>
              </a:ext>
            </a:extLst>
          </p:cNvPr>
          <p:cNvGraphicFramePr>
            <a:graphicFrameLocks noGrp="1"/>
          </p:cNvGraphicFramePr>
          <p:nvPr/>
        </p:nvGraphicFramePr>
        <p:xfrm>
          <a:off x="468313" y="995363"/>
          <a:ext cx="8424862" cy="346075"/>
        </p:xfrm>
        <a:graphic>
          <a:graphicData uri="http://schemas.openxmlformats.org/drawingml/2006/table">
            <a:tbl>
              <a:tblPr/>
              <a:tblGrid>
                <a:gridCol w="41764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48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607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術前・術中および術後の記録（図解を含む）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行頭に年月日を記載のこと</a:t>
                      </a:r>
                    </a:p>
                  </a:txBody>
                  <a:tcPr marL="9525" marR="9525" marT="95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写真</a:t>
                      </a:r>
                    </a:p>
                  </a:txBody>
                  <a:tcPr marL="9525" marR="9525" marT="9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F1DCB430-BFAC-AD2F-8D01-DB856A2BB958}"/>
              </a:ext>
            </a:extLst>
          </p:cNvPr>
          <p:cNvGraphicFramePr>
            <a:graphicFrameLocks noGrp="1"/>
          </p:cNvGraphicFramePr>
          <p:nvPr/>
        </p:nvGraphicFramePr>
        <p:xfrm>
          <a:off x="323850" y="188913"/>
          <a:ext cx="2879725" cy="627062"/>
        </p:xfrm>
        <a:graphic>
          <a:graphicData uri="http://schemas.openxmlformats.org/drawingml/2006/table">
            <a:tbl>
              <a:tblPr/>
              <a:tblGrid>
                <a:gridCol w="287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706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美容外科症例記録</a:t>
                      </a:r>
                      <a:r>
                        <a:rPr lang="ja-JP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lang="en-US" altLang="ja-JP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Ⅱ-3</a:t>
                      </a:r>
                      <a:endParaRPr kumimoji="1" lang="zh-TW" altLang="en-US" sz="2000" b="1" i="0" u="none" strike="noStrike" kern="1200" dirty="0">
                        <a:solidFill>
                          <a:schemeClr val="tx1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+mn-cs"/>
                      </a:endParaRPr>
                    </a:p>
                  </a:txBody>
                  <a:tcPr marL="9523" marR="9523" marT="95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C39CDD52-6A1C-4EAE-A4FA-F19CA95BECB7}"/>
              </a:ext>
            </a:extLst>
          </p:cNvPr>
          <p:cNvCxnSpPr/>
          <p:nvPr/>
        </p:nvCxnSpPr>
        <p:spPr>
          <a:xfrm>
            <a:off x="4643438" y="1484313"/>
            <a:ext cx="0" cy="4681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2928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7AC56C66-FB4B-E442-D216-F0C3EE7356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8316565"/>
              </p:ext>
            </p:extLst>
          </p:nvPr>
        </p:nvGraphicFramePr>
        <p:xfrm>
          <a:off x="5795963" y="260350"/>
          <a:ext cx="3238500" cy="641349"/>
        </p:xfrm>
        <a:graphic>
          <a:graphicData uri="http://schemas.openxmlformats.org/drawingml/2006/table">
            <a:tbl>
              <a:tblPr/>
              <a:tblGrid>
                <a:gridCol w="85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72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症例番号</a:t>
                      </a:r>
                      <a:r>
                        <a:rPr 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1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31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31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審査申請者名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18DE0704-6D1A-EE8E-419A-23E65BC8396C}"/>
              </a:ext>
            </a:extLst>
          </p:cNvPr>
          <p:cNvGraphicFramePr>
            <a:graphicFrameLocks noGrp="1"/>
          </p:cNvGraphicFramePr>
          <p:nvPr/>
        </p:nvGraphicFramePr>
        <p:xfrm>
          <a:off x="323850" y="188913"/>
          <a:ext cx="2879725" cy="627062"/>
        </p:xfrm>
        <a:graphic>
          <a:graphicData uri="http://schemas.openxmlformats.org/drawingml/2006/table">
            <a:tbl>
              <a:tblPr/>
              <a:tblGrid>
                <a:gridCol w="287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706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美容外科症例記録</a:t>
                      </a:r>
                      <a:r>
                        <a:rPr lang="ja-JP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lang="en-US" altLang="ja-JP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Ⅲ</a:t>
                      </a:r>
                      <a:endParaRPr kumimoji="1" lang="zh-TW" altLang="en-US" sz="2000" b="1" i="0" u="none" strike="noStrike" kern="1200" dirty="0">
                        <a:solidFill>
                          <a:schemeClr val="tx1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+mn-cs"/>
                      </a:endParaRPr>
                    </a:p>
                  </a:txBody>
                  <a:tcPr marL="9523" marR="9523" marT="95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472328FC-9DBE-FBFA-CB90-E455C8157288}"/>
              </a:ext>
            </a:extLst>
          </p:cNvPr>
          <p:cNvGraphicFramePr>
            <a:graphicFrameLocks noGrp="1"/>
          </p:cNvGraphicFramePr>
          <p:nvPr/>
        </p:nvGraphicFramePr>
        <p:xfrm>
          <a:off x="250825" y="1065213"/>
          <a:ext cx="8713788" cy="1211262"/>
        </p:xfrm>
        <a:graphic>
          <a:graphicData uri="http://schemas.openxmlformats.org/drawingml/2006/table">
            <a:tbl>
              <a:tblPr/>
              <a:tblGrid>
                <a:gridCol w="87137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11262">
                <a:tc>
                  <a:txBody>
                    <a:bodyPr/>
                    <a:lstStyle/>
                    <a:p>
                      <a:pPr algn="l" fontAlgn="t">
                        <a:lnSpc>
                          <a:spcPct val="150000"/>
                        </a:lnSpc>
                      </a:pPr>
                      <a:r>
                        <a:rPr lang="ja-JP" altLang="en-US" sz="1100" b="0" i="0" u="none" strike="noStrike" dirty="0">
                          <a:effectLst/>
                          <a:latin typeface="ＭＳ Ｐゴシック"/>
                        </a:rPr>
                        <a:t>　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（手術の要約）この症例のポイント、その他強調したい点など箇条書きにすること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l" fontAlgn="t"/>
                      <a:r>
                        <a:rPr lang="en-US" altLang="ja-JP" sz="1100" b="0" i="0" u="none" strike="noStrike" baseline="0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  </a:t>
                      </a:r>
                      <a:r>
                        <a:rPr lang="en-US" altLang="ja-JP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--------------------------------------------------------------------------</a:t>
                      </a:r>
                    </a:p>
                    <a:p>
                      <a:pPr algn="l" fontAlgn="t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l" fontAlgn="t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6" marR="9526" marT="952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68EEBECD-B9EC-968F-5B25-0D7C46CF284D}"/>
              </a:ext>
            </a:extLst>
          </p:cNvPr>
          <p:cNvGraphicFramePr>
            <a:graphicFrameLocks noGrp="1"/>
          </p:cNvGraphicFramePr>
          <p:nvPr/>
        </p:nvGraphicFramePr>
        <p:xfrm>
          <a:off x="250825" y="2420938"/>
          <a:ext cx="4321175" cy="4103687"/>
        </p:xfrm>
        <a:graphic>
          <a:graphicData uri="http://schemas.openxmlformats.org/drawingml/2006/table">
            <a:tbl>
              <a:tblPr/>
              <a:tblGrid>
                <a:gridCol w="4321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03687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もしあれば、病理組織所見・レントゲン像を紙焼き、説明すること</a:t>
                      </a:r>
                    </a:p>
                    <a:p>
                      <a:pPr algn="l" fontAlgn="t"/>
                      <a:r>
                        <a:rPr lang="en-US" altLang="ja-JP" sz="1100" b="0" i="0" u="none" strike="noStrike" dirty="0">
                          <a:effectLst/>
                          <a:latin typeface="ＭＳ Ｐゴシック"/>
                        </a:rPr>
                        <a:t>------------------------------------------------------------</a:t>
                      </a:r>
                    </a:p>
                    <a:p>
                      <a:pPr algn="l" fontAlgn="t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7" marR="9527" marT="952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0F648326-E4B6-F3EE-B03C-F40260C6FA29}"/>
              </a:ext>
            </a:extLst>
          </p:cNvPr>
          <p:cNvGraphicFramePr>
            <a:graphicFrameLocks noGrp="1"/>
          </p:cNvGraphicFramePr>
          <p:nvPr/>
        </p:nvGraphicFramePr>
        <p:xfrm>
          <a:off x="4716463" y="2420938"/>
          <a:ext cx="4248150" cy="1368426"/>
        </p:xfrm>
        <a:graphic>
          <a:graphicData uri="http://schemas.openxmlformats.org/drawingml/2006/table">
            <a:tbl>
              <a:tblPr/>
              <a:tblGrid>
                <a:gridCol w="3466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26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589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614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文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献</a:t>
                      </a:r>
                    </a:p>
                  </a:txBody>
                  <a:tcPr marL="9524" marR="9524" marT="95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1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614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2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614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3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81EF2084-1333-6679-7F2F-0EB9863FA787}"/>
              </a:ext>
            </a:extLst>
          </p:cNvPr>
          <p:cNvGraphicFramePr>
            <a:graphicFrameLocks noGrp="1"/>
          </p:cNvGraphicFramePr>
          <p:nvPr/>
        </p:nvGraphicFramePr>
        <p:xfrm>
          <a:off x="4808538" y="4167188"/>
          <a:ext cx="4032250" cy="2297114"/>
        </p:xfrm>
        <a:graphic>
          <a:graphicData uri="http://schemas.openxmlformats.org/drawingml/2006/table">
            <a:tbl>
              <a:tblPr/>
              <a:tblGrid>
                <a:gridCol w="5557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34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21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0719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この症例についての審査メモ（申請者は記入しないでください）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判　定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0631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NO.1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NO.2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NO.3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NO.4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NO.5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NO.6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NO.7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NO.8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NO.9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NO.10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28A801-0B0B-06F4-2E38-D87984712F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42C430AC-D2CC-0315-2E47-66D835740A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885144"/>
              </p:ext>
            </p:extLst>
          </p:nvPr>
        </p:nvGraphicFramePr>
        <p:xfrm>
          <a:off x="5795963" y="260350"/>
          <a:ext cx="3238500" cy="641349"/>
        </p:xfrm>
        <a:graphic>
          <a:graphicData uri="http://schemas.openxmlformats.org/drawingml/2006/table">
            <a:tbl>
              <a:tblPr/>
              <a:tblGrid>
                <a:gridCol w="85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72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症例番号</a:t>
                      </a:r>
                      <a:r>
                        <a:rPr 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10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31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31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審査申請者名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8EEE749A-1C15-7840-A5B0-E0545C00C3B5}"/>
              </a:ext>
            </a:extLst>
          </p:cNvPr>
          <p:cNvGraphicFramePr>
            <a:graphicFrameLocks noGrp="1"/>
          </p:cNvGraphicFramePr>
          <p:nvPr/>
        </p:nvGraphicFramePr>
        <p:xfrm>
          <a:off x="323850" y="188913"/>
          <a:ext cx="2879725" cy="627062"/>
        </p:xfrm>
        <a:graphic>
          <a:graphicData uri="http://schemas.openxmlformats.org/drawingml/2006/table">
            <a:tbl>
              <a:tblPr/>
              <a:tblGrid>
                <a:gridCol w="287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706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美容外科症例記録</a:t>
                      </a:r>
                      <a:r>
                        <a:rPr lang="ja-JP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lang="en-US" altLang="ja-JP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Ⅲ</a:t>
                      </a:r>
                      <a:endParaRPr kumimoji="1" lang="zh-TW" altLang="en-US" sz="2000" b="1" i="0" u="none" strike="noStrike" kern="1200" dirty="0">
                        <a:solidFill>
                          <a:schemeClr val="tx1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+mn-cs"/>
                      </a:endParaRPr>
                    </a:p>
                  </a:txBody>
                  <a:tcPr marL="9523" marR="9523" marT="95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84CE8C8B-C41A-EA1B-895D-56A1F328B2CE}"/>
              </a:ext>
            </a:extLst>
          </p:cNvPr>
          <p:cNvGraphicFramePr>
            <a:graphicFrameLocks noGrp="1"/>
          </p:cNvGraphicFramePr>
          <p:nvPr/>
        </p:nvGraphicFramePr>
        <p:xfrm>
          <a:off x="250825" y="1065213"/>
          <a:ext cx="8713788" cy="1211262"/>
        </p:xfrm>
        <a:graphic>
          <a:graphicData uri="http://schemas.openxmlformats.org/drawingml/2006/table">
            <a:tbl>
              <a:tblPr/>
              <a:tblGrid>
                <a:gridCol w="87137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11262">
                <a:tc>
                  <a:txBody>
                    <a:bodyPr/>
                    <a:lstStyle/>
                    <a:p>
                      <a:pPr algn="l" fontAlgn="t">
                        <a:lnSpc>
                          <a:spcPct val="150000"/>
                        </a:lnSpc>
                      </a:pPr>
                      <a:r>
                        <a:rPr lang="ja-JP" altLang="en-US" sz="1100" b="0" i="0" u="none" strike="noStrike" dirty="0">
                          <a:effectLst/>
                          <a:latin typeface="ＭＳ Ｐゴシック"/>
                        </a:rPr>
                        <a:t>　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（手術の要約）この症例のポイント、その他強調したい点など箇条書きにすること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l" fontAlgn="t"/>
                      <a:r>
                        <a:rPr lang="en-US" altLang="ja-JP" sz="1100" b="0" i="0" u="none" strike="noStrike" baseline="0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  </a:t>
                      </a:r>
                      <a:r>
                        <a:rPr lang="en-US" altLang="ja-JP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--------------------------------------------------------------------------</a:t>
                      </a:r>
                    </a:p>
                    <a:p>
                      <a:pPr algn="l" fontAlgn="t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l" fontAlgn="t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6" marR="9526" marT="952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2809EFA2-B691-7AE4-FA3C-E10DF45F7B1F}"/>
              </a:ext>
            </a:extLst>
          </p:cNvPr>
          <p:cNvGraphicFramePr>
            <a:graphicFrameLocks noGrp="1"/>
          </p:cNvGraphicFramePr>
          <p:nvPr/>
        </p:nvGraphicFramePr>
        <p:xfrm>
          <a:off x="250825" y="2420938"/>
          <a:ext cx="4321175" cy="4103687"/>
        </p:xfrm>
        <a:graphic>
          <a:graphicData uri="http://schemas.openxmlformats.org/drawingml/2006/table">
            <a:tbl>
              <a:tblPr/>
              <a:tblGrid>
                <a:gridCol w="4321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03687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もしあれば、病理組織所見・レントゲン像を紙焼き、説明すること</a:t>
                      </a:r>
                    </a:p>
                    <a:p>
                      <a:pPr algn="l" fontAlgn="t"/>
                      <a:r>
                        <a:rPr lang="en-US" altLang="ja-JP" sz="1100" b="0" i="0" u="none" strike="noStrike" dirty="0">
                          <a:effectLst/>
                          <a:latin typeface="ＭＳ Ｐゴシック"/>
                        </a:rPr>
                        <a:t>------------------------------------------------------------</a:t>
                      </a:r>
                    </a:p>
                    <a:p>
                      <a:pPr algn="l" fontAlgn="t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7" marR="9527" marT="952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9B3FD884-2E5A-6C54-D77F-493F9C8AAC16}"/>
              </a:ext>
            </a:extLst>
          </p:cNvPr>
          <p:cNvGraphicFramePr>
            <a:graphicFrameLocks noGrp="1"/>
          </p:cNvGraphicFramePr>
          <p:nvPr/>
        </p:nvGraphicFramePr>
        <p:xfrm>
          <a:off x="4716463" y="2420938"/>
          <a:ext cx="4248150" cy="1368426"/>
        </p:xfrm>
        <a:graphic>
          <a:graphicData uri="http://schemas.openxmlformats.org/drawingml/2006/table">
            <a:tbl>
              <a:tblPr/>
              <a:tblGrid>
                <a:gridCol w="3466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26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589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614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文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献</a:t>
                      </a:r>
                    </a:p>
                  </a:txBody>
                  <a:tcPr marL="9524" marR="9524" marT="95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1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614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2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614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3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4" marR="9524" marT="9527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A5ACA509-56A1-AC84-8EEE-FDBB73E35296}"/>
              </a:ext>
            </a:extLst>
          </p:cNvPr>
          <p:cNvGraphicFramePr>
            <a:graphicFrameLocks noGrp="1"/>
          </p:cNvGraphicFramePr>
          <p:nvPr/>
        </p:nvGraphicFramePr>
        <p:xfrm>
          <a:off x="4808538" y="4167188"/>
          <a:ext cx="4032250" cy="2297114"/>
        </p:xfrm>
        <a:graphic>
          <a:graphicData uri="http://schemas.openxmlformats.org/drawingml/2006/table">
            <a:tbl>
              <a:tblPr/>
              <a:tblGrid>
                <a:gridCol w="5557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34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21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0719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この症例についての審査メモ（申請者は記入しないでください）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判　定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0631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NO.1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NO.2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NO.3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NO.4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NO.5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NO.6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NO.7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NO.8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NO.9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5477">
                <a:tc>
                  <a:txBody>
                    <a:bodyPr/>
                    <a:lstStyle/>
                    <a:p>
                      <a:pPr algn="r" fontAlgn="ctr"/>
                      <a:r>
                        <a:rPr lang="en-US" sz="9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NO.10</a:t>
                      </a:r>
                    </a:p>
                  </a:txBody>
                  <a:tcPr marL="9525" marR="9525" marT="952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○　△　</a:t>
                      </a:r>
                      <a:r>
                        <a:rPr lang="en-US" altLang="ja-JP" sz="9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</a:p>
                  </a:txBody>
                  <a:tcPr marL="9525" marR="9525" marT="9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19401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7C0E01-99F0-D3CD-3F30-6C4765BAA4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059A5E32-0188-0E73-28A3-E086B7ABD28F}"/>
              </a:ext>
            </a:extLst>
          </p:cNvPr>
          <p:cNvGraphicFramePr>
            <a:graphicFrameLocks noGrp="1"/>
          </p:cNvGraphicFramePr>
          <p:nvPr/>
        </p:nvGraphicFramePr>
        <p:xfrm>
          <a:off x="395288" y="3357563"/>
          <a:ext cx="3960812" cy="1727200"/>
        </p:xfrm>
        <a:graphic>
          <a:graphicData uri="http://schemas.openxmlformats.org/drawingml/2006/table">
            <a:tbl>
              <a:tblPr/>
              <a:tblGrid>
                <a:gridCol w="39608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82214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主訴：</a:t>
                      </a:r>
                    </a:p>
                  </a:txBody>
                  <a:tcPr marL="9526" marR="9526" marT="95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4986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家族歴：</a:t>
                      </a:r>
                    </a:p>
                  </a:txBody>
                  <a:tcPr marL="9526" marR="9526" marT="95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B90D182A-FC24-C997-31B1-9919E665034B}"/>
              </a:ext>
            </a:extLst>
          </p:cNvPr>
          <p:cNvGraphicFramePr>
            <a:graphicFrameLocks noGrp="1"/>
          </p:cNvGraphicFramePr>
          <p:nvPr/>
        </p:nvGraphicFramePr>
        <p:xfrm>
          <a:off x="4500563" y="3357563"/>
          <a:ext cx="4103687" cy="1727200"/>
        </p:xfrm>
        <a:graphic>
          <a:graphicData uri="http://schemas.openxmlformats.org/drawingml/2006/table">
            <a:tbl>
              <a:tblPr/>
              <a:tblGrid>
                <a:gridCol w="41036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6360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既住歴：</a:t>
                      </a:r>
                    </a:p>
                  </a:txBody>
                  <a:tcPr marL="9523" marR="9523" marT="95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3600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現病歴：</a:t>
                      </a:r>
                    </a:p>
                  </a:txBody>
                  <a:tcPr marL="9523" marR="9523" marT="952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C827F9BE-AF71-DEE7-7FB7-BD157860CC45}"/>
              </a:ext>
            </a:extLst>
          </p:cNvPr>
          <p:cNvGraphicFramePr>
            <a:graphicFrameLocks noGrp="1"/>
          </p:cNvGraphicFramePr>
          <p:nvPr/>
        </p:nvGraphicFramePr>
        <p:xfrm>
          <a:off x="395288" y="115888"/>
          <a:ext cx="8081961" cy="3082926"/>
        </p:xfrm>
        <a:graphic>
          <a:graphicData uri="http://schemas.openxmlformats.org/drawingml/2006/table">
            <a:tbl>
              <a:tblPr/>
              <a:tblGrid>
                <a:gridCol w="6645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39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45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17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8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6877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488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2919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6877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6877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158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6877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3951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60151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（様式</a:t>
                      </a:r>
                      <a:r>
                        <a:rPr lang="en-US" altLang="ja-JP" sz="12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G-2</a:t>
                      </a:r>
                      <a:r>
                        <a:rPr lang="ja-JP" altLang="en-US" sz="12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）</a:t>
                      </a:r>
                      <a:r>
                        <a:rPr lang="zh-TW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美容外科症例記録</a:t>
                      </a:r>
                      <a:r>
                        <a:rPr lang="en-US" altLang="ja-JP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Ⅰ</a:t>
                      </a:r>
                      <a:endParaRPr lang="zh-TW" altLang="en-US" sz="2000" b="1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7735">
                <a:tc rowSpan="4" gridSpan="7"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水色の部分に漏れのないよう記載のこと。各症例記録は</a:t>
                      </a:r>
                      <a:r>
                        <a:rPr lang="en-US" altLang="ja-JP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5</a:t>
                      </a:r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枚つづりである。</a:t>
                      </a:r>
                      <a:endParaRPr lang="en-US" altLang="ja-JP" sz="900" b="0" i="0" u="none" strike="noStrike" dirty="0">
                        <a:solidFill>
                          <a:srgbClr val="FF0000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lang="en-US" altLang="ja-JP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10</a:t>
                      </a:r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症例を１ファイルにて、電子媒体（</a:t>
                      </a:r>
                      <a:r>
                        <a:rPr lang="en-US" altLang="ja-JP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CD-R</a:t>
                      </a:r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または</a:t>
                      </a:r>
                      <a:r>
                        <a:rPr lang="en-US" altLang="ja-JP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USB</a:t>
                      </a:r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）に記録して提出</a:t>
                      </a:r>
                      <a:endParaRPr lang="en-US" altLang="ja-JP" sz="900" b="0" i="0" u="none" strike="noStrike" dirty="0">
                        <a:solidFill>
                          <a:srgbClr val="FF0000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すること（原則記録媒体の返却はしない）。</a:t>
                      </a: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ctr"/>
                      <a:endParaRPr 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7735"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7735"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ctr"/>
                      <a:endParaRPr lang="zh-TW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7735">
                <a:tc gridSpan="7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6801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endParaRPr lang="ja-JP" altLang="en-US" sz="10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830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患者名　　　　　　</a:t>
                      </a:r>
                      <a:r>
                        <a:rPr lang="ja-JP" altLang="en-US" sz="10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（イニシャル）</a:t>
                      </a:r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性別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男・女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初診日　　　　（西暦）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　年　　　　　　月　　　　　　日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268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年齢</a:t>
                      </a: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　　　　歳　　　　　　　　</a:t>
                      </a:r>
                      <a:r>
                        <a:rPr lang="ja-JP" altLang="en-US" sz="1100" b="0" i="0" u="none" strike="noStrike" dirty="0" err="1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か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月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手術日　　　（西暦）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　年　　　　　　月　　　　　　日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2404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生年月日　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（西暦）</a:t>
                      </a:r>
                    </a:p>
                  </a:txBody>
                  <a:tcPr marL="9525" marR="9525" marT="952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　　年　　　　　月　　　　　　日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最終診療日</a:t>
                      </a:r>
                      <a:endParaRPr lang="en-US" altLang="zh-TW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（西暦）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　年　　　　　　月　　　　　　日</a:t>
                      </a:r>
                    </a:p>
                  </a:txBody>
                  <a:tcPr marL="9525" marR="9525" marT="9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ACD9E30D-3DA4-D68A-56FD-2F950E6F8EB2}"/>
              </a:ext>
            </a:extLst>
          </p:cNvPr>
          <p:cNvGraphicFramePr>
            <a:graphicFrameLocks noGrp="1"/>
          </p:cNvGraphicFramePr>
          <p:nvPr/>
        </p:nvGraphicFramePr>
        <p:xfrm>
          <a:off x="412750" y="5229225"/>
          <a:ext cx="8208963" cy="1223963"/>
        </p:xfrm>
        <a:graphic>
          <a:graphicData uri="http://schemas.openxmlformats.org/drawingml/2006/table">
            <a:tbl>
              <a:tblPr/>
              <a:tblGrid>
                <a:gridCol w="8208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23963"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現症：</a:t>
                      </a:r>
                    </a:p>
                  </a:txBody>
                  <a:tcPr marL="9525" marR="9525" marT="9524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70438F7B-8C18-EAA2-872F-26BBB79006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0245661"/>
              </p:ext>
            </p:extLst>
          </p:nvPr>
        </p:nvGraphicFramePr>
        <p:xfrm>
          <a:off x="5795963" y="260350"/>
          <a:ext cx="3238500" cy="641349"/>
        </p:xfrm>
        <a:graphic>
          <a:graphicData uri="http://schemas.openxmlformats.org/drawingml/2006/table">
            <a:tbl>
              <a:tblPr/>
              <a:tblGrid>
                <a:gridCol w="85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72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症例番号</a:t>
                      </a:r>
                      <a:r>
                        <a:rPr 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2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31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31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審査申請者名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14578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2F8DEF-5319-1F33-0770-7D006668EF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52150E95-D8BA-7159-16BB-BF5C2D497316}"/>
              </a:ext>
            </a:extLst>
          </p:cNvPr>
          <p:cNvGraphicFramePr>
            <a:graphicFrameLocks noGrp="1"/>
          </p:cNvGraphicFramePr>
          <p:nvPr/>
        </p:nvGraphicFramePr>
        <p:xfrm>
          <a:off x="1619250" y="6237288"/>
          <a:ext cx="6176963" cy="558800"/>
        </p:xfrm>
        <a:graphic>
          <a:graphicData uri="http://schemas.openxmlformats.org/drawingml/2006/table">
            <a:tbl>
              <a:tblPr/>
              <a:tblGrid>
                <a:gridCol w="6176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880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effectLst/>
                          <a:latin typeface="ＭＳ Ｐゴシック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写真は名刺判くらいの大きさとする。一症例につき最低６枚程度必要である。</a:t>
                      </a:r>
                      <a:endParaRPr lang="en-US" altLang="ja-JP" sz="900" b="0" i="0" u="none" strike="noStrike" dirty="0">
                        <a:effectLst/>
                        <a:latin typeface="ＭＳ Ｐゴシック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貼付スペースが足りない場合は手術記録欄を用いてもよい。写真のデータをサイズ加工し、貼付してもかまわない。</a:t>
                      </a:r>
                    </a:p>
                  </a:txBody>
                  <a:tcPr marL="9526" marR="9526" marT="9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9513FB90-9886-E584-0AB9-33692944F5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9301266"/>
              </p:ext>
            </p:extLst>
          </p:nvPr>
        </p:nvGraphicFramePr>
        <p:xfrm>
          <a:off x="5795963" y="260350"/>
          <a:ext cx="3238500" cy="641349"/>
        </p:xfrm>
        <a:graphic>
          <a:graphicData uri="http://schemas.openxmlformats.org/drawingml/2006/table">
            <a:tbl>
              <a:tblPr/>
              <a:tblGrid>
                <a:gridCol w="85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72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症例番号</a:t>
                      </a:r>
                      <a:r>
                        <a:rPr 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2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31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31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審査申請者名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DC34B583-3BEE-EB45-109E-D3514AA7697C}"/>
              </a:ext>
            </a:extLst>
          </p:cNvPr>
          <p:cNvGraphicFramePr>
            <a:graphicFrameLocks noGrp="1"/>
          </p:cNvGraphicFramePr>
          <p:nvPr/>
        </p:nvGraphicFramePr>
        <p:xfrm>
          <a:off x="468313" y="995363"/>
          <a:ext cx="8424862" cy="346075"/>
        </p:xfrm>
        <a:graphic>
          <a:graphicData uri="http://schemas.openxmlformats.org/drawingml/2006/table">
            <a:tbl>
              <a:tblPr/>
              <a:tblGrid>
                <a:gridCol w="41764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48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607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術前・術中および術後の記録（図解を含む）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行頭に年月日を記載のこと</a:t>
                      </a:r>
                    </a:p>
                  </a:txBody>
                  <a:tcPr marL="9525" marR="9525" marT="95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写真</a:t>
                      </a:r>
                    </a:p>
                  </a:txBody>
                  <a:tcPr marL="9525" marR="9525" marT="9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E6D3721F-E5E6-E0F5-260F-673A236B9E6A}"/>
              </a:ext>
            </a:extLst>
          </p:cNvPr>
          <p:cNvGraphicFramePr>
            <a:graphicFrameLocks noGrp="1"/>
          </p:cNvGraphicFramePr>
          <p:nvPr/>
        </p:nvGraphicFramePr>
        <p:xfrm>
          <a:off x="323850" y="188913"/>
          <a:ext cx="2879725" cy="627062"/>
        </p:xfrm>
        <a:graphic>
          <a:graphicData uri="http://schemas.openxmlformats.org/drawingml/2006/table">
            <a:tbl>
              <a:tblPr/>
              <a:tblGrid>
                <a:gridCol w="287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706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美容外科症例記録</a:t>
                      </a:r>
                      <a:r>
                        <a:rPr lang="ja-JP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lang="en-US" altLang="ja-JP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Ⅱ-1</a:t>
                      </a:r>
                      <a:endParaRPr kumimoji="1" lang="zh-TW" altLang="en-US" sz="2000" b="1" i="0" u="none" strike="noStrike" kern="1200" dirty="0">
                        <a:solidFill>
                          <a:schemeClr val="tx1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+mn-cs"/>
                      </a:endParaRPr>
                    </a:p>
                  </a:txBody>
                  <a:tcPr marL="9523" marR="9523" marT="95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6EA91998-92D9-4498-9D8B-A6106E4F0783}"/>
              </a:ext>
            </a:extLst>
          </p:cNvPr>
          <p:cNvCxnSpPr/>
          <p:nvPr/>
        </p:nvCxnSpPr>
        <p:spPr>
          <a:xfrm>
            <a:off x="4643438" y="1484313"/>
            <a:ext cx="0" cy="4681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1080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E4469D-D6DE-B6A0-339A-A87DAE71EB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A177EF11-8722-41E7-DE19-91C23CA854BE}"/>
              </a:ext>
            </a:extLst>
          </p:cNvPr>
          <p:cNvGraphicFramePr>
            <a:graphicFrameLocks noGrp="1"/>
          </p:cNvGraphicFramePr>
          <p:nvPr/>
        </p:nvGraphicFramePr>
        <p:xfrm>
          <a:off x="1619250" y="6237288"/>
          <a:ext cx="6176963" cy="558800"/>
        </p:xfrm>
        <a:graphic>
          <a:graphicData uri="http://schemas.openxmlformats.org/drawingml/2006/table">
            <a:tbl>
              <a:tblPr/>
              <a:tblGrid>
                <a:gridCol w="6176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880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effectLst/>
                          <a:latin typeface="ＭＳ Ｐゴシック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写真は名刺判くらいの大きさとする。一症例につき最低６枚程度必要である。</a:t>
                      </a:r>
                      <a:endParaRPr lang="en-US" altLang="ja-JP" sz="900" b="0" i="0" u="none" strike="noStrike" dirty="0">
                        <a:effectLst/>
                        <a:latin typeface="ＭＳ Ｐゴシック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貼付スペースが足りない場合は手術記録欄を用いてもよい。写真のデータをサイズ加工し、貼付してもかまわない。</a:t>
                      </a:r>
                    </a:p>
                  </a:txBody>
                  <a:tcPr marL="9526" marR="9526" marT="9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AA06C155-E9B2-F681-25D0-4850FBA525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566029"/>
              </p:ext>
            </p:extLst>
          </p:nvPr>
        </p:nvGraphicFramePr>
        <p:xfrm>
          <a:off x="5795963" y="260350"/>
          <a:ext cx="3238500" cy="641349"/>
        </p:xfrm>
        <a:graphic>
          <a:graphicData uri="http://schemas.openxmlformats.org/drawingml/2006/table">
            <a:tbl>
              <a:tblPr/>
              <a:tblGrid>
                <a:gridCol w="85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72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症例番号</a:t>
                      </a:r>
                      <a:r>
                        <a:rPr 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2</a:t>
                      </a:r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31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31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審査申請者名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C301823B-026B-1AE4-A17F-ED9DE13178B3}"/>
              </a:ext>
            </a:extLst>
          </p:cNvPr>
          <p:cNvGraphicFramePr>
            <a:graphicFrameLocks noGrp="1"/>
          </p:cNvGraphicFramePr>
          <p:nvPr/>
        </p:nvGraphicFramePr>
        <p:xfrm>
          <a:off x="468313" y="995363"/>
          <a:ext cx="8424862" cy="346075"/>
        </p:xfrm>
        <a:graphic>
          <a:graphicData uri="http://schemas.openxmlformats.org/drawingml/2006/table">
            <a:tbl>
              <a:tblPr/>
              <a:tblGrid>
                <a:gridCol w="41764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48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607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術前・術中および術後の記録（図解を含む）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行頭に年月日を記載のこと</a:t>
                      </a:r>
                    </a:p>
                  </a:txBody>
                  <a:tcPr marL="9525" marR="9525" marT="95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写真</a:t>
                      </a:r>
                    </a:p>
                  </a:txBody>
                  <a:tcPr marL="9525" marR="9525" marT="9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33F57FD2-F677-100F-BAAC-868A5DE7D876}"/>
              </a:ext>
            </a:extLst>
          </p:cNvPr>
          <p:cNvGraphicFramePr>
            <a:graphicFrameLocks noGrp="1"/>
          </p:cNvGraphicFramePr>
          <p:nvPr/>
        </p:nvGraphicFramePr>
        <p:xfrm>
          <a:off x="323850" y="188913"/>
          <a:ext cx="2879725" cy="627062"/>
        </p:xfrm>
        <a:graphic>
          <a:graphicData uri="http://schemas.openxmlformats.org/drawingml/2006/table">
            <a:tbl>
              <a:tblPr/>
              <a:tblGrid>
                <a:gridCol w="287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706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美容外科症例記録</a:t>
                      </a:r>
                      <a:r>
                        <a:rPr lang="ja-JP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lang="en-US" altLang="ja-JP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Ⅱ-2</a:t>
                      </a:r>
                      <a:endParaRPr kumimoji="1" lang="zh-TW" altLang="en-US" sz="2000" b="1" i="0" u="none" strike="noStrike" kern="1200" dirty="0">
                        <a:solidFill>
                          <a:schemeClr val="tx1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+mn-cs"/>
                      </a:endParaRPr>
                    </a:p>
                  </a:txBody>
                  <a:tcPr marL="9523" marR="9523" marT="95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530836F9-450E-69B8-B350-F4A84B005AD9}"/>
              </a:ext>
            </a:extLst>
          </p:cNvPr>
          <p:cNvCxnSpPr/>
          <p:nvPr/>
        </p:nvCxnSpPr>
        <p:spPr>
          <a:xfrm>
            <a:off x="4643438" y="1484313"/>
            <a:ext cx="0" cy="4681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86045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2092E9-BEE1-92C8-A42A-9A8481E63B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C9EDF8FD-0EAA-B207-6B02-723763306700}"/>
              </a:ext>
            </a:extLst>
          </p:cNvPr>
          <p:cNvGraphicFramePr>
            <a:graphicFrameLocks noGrp="1"/>
          </p:cNvGraphicFramePr>
          <p:nvPr/>
        </p:nvGraphicFramePr>
        <p:xfrm>
          <a:off x="1619250" y="6237288"/>
          <a:ext cx="6176963" cy="558800"/>
        </p:xfrm>
        <a:graphic>
          <a:graphicData uri="http://schemas.openxmlformats.org/drawingml/2006/table">
            <a:tbl>
              <a:tblPr/>
              <a:tblGrid>
                <a:gridCol w="6176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8800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effectLst/>
                          <a:latin typeface="ＭＳ Ｐゴシック"/>
                        </a:rPr>
                        <a:t>※</a:t>
                      </a:r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写真は名刺判くらいの大きさとする。一症例につき最低６枚程度必要である。</a:t>
                      </a:r>
                      <a:endParaRPr lang="en-US" altLang="ja-JP" sz="900" b="0" i="0" u="none" strike="noStrike" dirty="0">
                        <a:effectLst/>
                        <a:latin typeface="ＭＳ Ｐゴシック"/>
                      </a:endParaRPr>
                    </a:p>
                    <a:p>
                      <a:pPr algn="l" fontAlgn="ctr"/>
                      <a:r>
                        <a:rPr lang="ja-JP" altLang="en-US" sz="900" b="0" i="0" u="none" strike="noStrike" dirty="0">
                          <a:effectLst/>
                          <a:latin typeface="ＭＳ Ｐゴシック"/>
                        </a:rPr>
                        <a:t>貼付スペースが足りない場合は手術記録欄を用いてもよい。写真のデータをサイズ加工し、貼付してもかまわない。</a:t>
                      </a:r>
                    </a:p>
                  </a:txBody>
                  <a:tcPr marL="9526" marR="9526" marT="95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247B09D4-4814-4F75-D6A4-805BB2096F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8770327"/>
              </p:ext>
            </p:extLst>
          </p:nvPr>
        </p:nvGraphicFramePr>
        <p:xfrm>
          <a:off x="5795963" y="260350"/>
          <a:ext cx="3238500" cy="641349"/>
        </p:xfrm>
        <a:graphic>
          <a:graphicData uri="http://schemas.openxmlformats.org/drawingml/2006/table">
            <a:tbl>
              <a:tblPr/>
              <a:tblGrid>
                <a:gridCol w="85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6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72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症例番号</a:t>
                      </a:r>
                      <a:r>
                        <a:rPr 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NO.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2</a:t>
                      </a:r>
                      <a:r>
                        <a:rPr lang="ja-JP" altLang="en-US" sz="14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313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313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zh-TW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審査申請者名</a:t>
                      </a:r>
                    </a:p>
                  </a:txBody>
                  <a:tcPr marL="9525" marR="9525" marT="95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D3135B86-0BF9-3F06-A430-375D17F7B3ED}"/>
              </a:ext>
            </a:extLst>
          </p:cNvPr>
          <p:cNvGraphicFramePr>
            <a:graphicFrameLocks noGrp="1"/>
          </p:cNvGraphicFramePr>
          <p:nvPr/>
        </p:nvGraphicFramePr>
        <p:xfrm>
          <a:off x="468313" y="995363"/>
          <a:ext cx="8424862" cy="346075"/>
        </p:xfrm>
        <a:graphic>
          <a:graphicData uri="http://schemas.openxmlformats.org/drawingml/2006/table">
            <a:tbl>
              <a:tblPr/>
              <a:tblGrid>
                <a:gridCol w="41764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48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607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術前・術中および術後の記録（図解を含む）</a:t>
                      </a:r>
                      <a:endParaRPr lang="en-US" altLang="ja-JP" sz="1100" b="0" i="0" u="none" strike="noStrike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行頭に年月日を記載のこと</a:t>
                      </a:r>
                    </a:p>
                  </a:txBody>
                  <a:tcPr marL="9525" marR="9525" marT="95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写真</a:t>
                      </a:r>
                    </a:p>
                  </a:txBody>
                  <a:tcPr marL="9525" marR="9525" marT="9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394F0B9F-E69D-319B-B30B-6E4782D21A91}"/>
              </a:ext>
            </a:extLst>
          </p:cNvPr>
          <p:cNvGraphicFramePr>
            <a:graphicFrameLocks noGrp="1"/>
          </p:cNvGraphicFramePr>
          <p:nvPr/>
        </p:nvGraphicFramePr>
        <p:xfrm>
          <a:off x="323850" y="188913"/>
          <a:ext cx="2879725" cy="627062"/>
        </p:xfrm>
        <a:graphic>
          <a:graphicData uri="http://schemas.openxmlformats.org/drawingml/2006/table">
            <a:tbl>
              <a:tblPr/>
              <a:tblGrid>
                <a:gridCol w="2879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706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美容外科症例記録</a:t>
                      </a:r>
                      <a:r>
                        <a:rPr lang="ja-JP" altLang="en-US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　</a:t>
                      </a:r>
                      <a:r>
                        <a:rPr lang="en-US" altLang="ja-JP" sz="2000" b="1" i="0" u="none" strike="noStrike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Ⅱ-3</a:t>
                      </a:r>
                      <a:endParaRPr kumimoji="1" lang="zh-TW" altLang="en-US" sz="2000" b="1" i="0" u="none" strike="noStrike" kern="1200" dirty="0">
                        <a:solidFill>
                          <a:schemeClr val="tx1"/>
                        </a:solidFill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  <a:cs typeface="+mn-cs"/>
                      </a:endParaRPr>
                    </a:p>
                  </a:txBody>
                  <a:tcPr marL="9523" marR="9523" marT="95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57384150-5D19-9A57-361B-2752DFC29C28}"/>
              </a:ext>
            </a:extLst>
          </p:cNvPr>
          <p:cNvCxnSpPr/>
          <p:nvPr/>
        </p:nvCxnSpPr>
        <p:spPr>
          <a:xfrm>
            <a:off x="4643438" y="1484313"/>
            <a:ext cx="0" cy="4681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95960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5200</Words>
  <Application>Microsoft Office PowerPoint</Application>
  <PresentationFormat>画面に合わせる (4:3)</PresentationFormat>
  <Paragraphs>1100</Paragraphs>
  <Slides>50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50</vt:i4>
      </vt:variant>
    </vt:vector>
  </HeadingPairs>
  <TitlesOfParts>
    <vt:vector size="55" baseType="lpstr">
      <vt:lpstr>ＭＳ Ｐゴシック</vt:lpstr>
      <vt:lpstr>ＭＳ 明朝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MYNAVI</dc:creator>
  <cp:lastModifiedBy>野中 あおい</cp:lastModifiedBy>
  <cp:revision>8</cp:revision>
  <dcterms:created xsi:type="dcterms:W3CDTF">2015-04-10T12:10:47Z</dcterms:created>
  <dcterms:modified xsi:type="dcterms:W3CDTF">2025-04-09T07:31:53Z</dcterms:modified>
</cp:coreProperties>
</file>